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6"/>
  </p:notesMasterIdLst>
  <p:handoutMasterIdLst>
    <p:handoutMasterId r:id="rId67"/>
  </p:handoutMasterIdLst>
  <p:sldIdLst>
    <p:sldId id="312" r:id="rId2"/>
    <p:sldId id="552" r:id="rId3"/>
    <p:sldId id="313" r:id="rId4"/>
    <p:sldId id="592" r:id="rId5"/>
    <p:sldId id="397" r:id="rId6"/>
    <p:sldId id="286" r:id="rId7"/>
    <p:sldId id="425" r:id="rId8"/>
    <p:sldId id="594" r:id="rId9"/>
    <p:sldId id="593" r:id="rId10"/>
    <p:sldId id="554" r:id="rId11"/>
    <p:sldId id="553" r:id="rId12"/>
    <p:sldId id="440" r:id="rId13"/>
    <p:sldId id="595" r:id="rId14"/>
    <p:sldId id="437" r:id="rId15"/>
    <p:sldId id="438" r:id="rId16"/>
    <p:sldId id="439" r:id="rId17"/>
    <p:sldId id="596" r:id="rId18"/>
    <p:sldId id="597" r:id="rId19"/>
    <p:sldId id="559" r:id="rId20"/>
    <p:sldId id="426" r:id="rId21"/>
    <p:sldId id="374" r:id="rId22"/>
    <p:sldId id="598" r:id="rId23"/>
    <p:sldId id="599" r:id="rId24"/>
    <p:sldId id="558" r:id="rId25"/>
    <p:sldId id="446" r:id="rId26"/>
    <p:sldId id="447" r:id="rId27"/>
    <p:sldId id="448" r:id="rId28"/>
    <p:sldId id="377" r:id="rId29"/>
    <p:sldId id="427" r:id="rId30"/>
    <p:sldId id="435" r:id="rId31"/>
    <p:sldId id="556" r:id="rId32"/>
    <p:sldId id="600" r:id="rId33"/>
    <p:sldId id="601" r:id="rId34"/>
    <p:sldId id="602" r:id="rId35"/>
    <p:sldId id="477" r:id="rId36"/>
    <p:sldId id="603" r:id="rId37"/>
    <p:sldId id="560" r:id="rId38"/>
    <p:sldId id="473" r:id="rId39"/>
    <p:sldId id="474" r:id="rId40"/>
    <p:sldId id="449" r:id="rId41"/>
    <p:sldId id="557" r:id="rId42"/>
    <p:sldId id="562" r:id="rId43"/>
    <p:sldId id="561" r:id="rId44"/>
    <p:sldId id="572" r:id="rId45"/>
    <p:sldId id="604" r:id="rId46"/>
    <p:sldId id="605" r:id="rId47"/>
    <p:sldId id="563" r:id="rId48"/>
    <p:sldId id="429" r:id="rId49"/>
    <p:sldId id="606" r:id="rId50"/>
    <p:sldId id="607" r:id="rId51"/>
    <p:sldId id="608" r:id="rId52"/>
    <p:sldId id="609" r:id="rId53"/>
    <p:sldId id="610" r:id="rId54"/>
    <p:sldId id="611" r:id="rId55"/>
    <p:sldId id="568" r:id="rId56"/>
    <p:sldId id="612" r:id="rId57"/>
    <p:sldId id="613" r:id="rId58"/>
    <p:sldId id="614" r:id="rId59"/>
    <p:sldId id="615" r:id="rId60"/>
    <p:sldId id="617" r:id="rId61"/>
    <p:sldId id="616" r:id="rId62"/>
    <p:sldId id="618" r:id="rId63"/>
    <p:sldId id="619" r:id="rId64"/>
    <p:sldId id="620" r:id="rId65"/>
  </p:sldIdLst>
  <p:sldSz cx="12192000" cy="6858000"/>
  <p:notesSz cx="6858000" cy="9144000"/>
  <p:embeddedFontLst>
    <p:embeddedFont>
      <p:font typeface="微软雅黑" panose="020B0503020204020204" pitchFamily="34" charset="-122"/>
      <p:regular r:id="rId68"/>
      <p:bold r:id="rId69"/>
    </p:embeddedFont>
  </p:embeddedFontLst>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AE96"/>
    <a:srgbClr val="E2E2E2"/>
    <a:srgbClr val="1E80DB"/>
    <a:srgbClr val="AED6F4"/>
    <a:srgbClr val="DDF3FD"/>
    <a:srgbClr val="3B3B3D"/>
    <a:srgbClr val="3B322C"/>
    <a:srgbClr val="595959"/>
    <a:srgbClr val="EEF9FE"/>
    <a:srgbClr val="99DA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varScale="1">
        <p:scale>
          <a:sx n="114" d="100"/>
          <a:sy n="114" d="100"/>
        </p:scale>
        <p:origin x="414" y="96"/>
      </p:cViewPr>
      <p:guideLst/>
    </p:cSldViewPr>
  </p:slideViewPr>
  <p:notesTextViewPr>
    <p:cViewPr>
      <p:scale>
        <a:sx n="1" d="1"/>
        <a:sy n="1" d="1"/>
      </p:scale>
      <p:origin x="0" y="0"/>
    </p:cViewPr>
  </p:notesTextViewPr>
  <p:sorterViewPr>
    <p:cViewPr>
      <p:scale>
        <a:sx n="100" d="100"/>
        <a:sy n="100" d="100"/>
      </p:scale>
      <p:origin x="0" y="-1321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gs" Target="tags/tag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阿里巴巴普惠体" panose="00020600040101010101" charset="-122"/>
              </a:rPr>
              <a:t>2024/2/27</a:t>
            </a:fld>
            <a:endParaRPr lang="zh-CN" altLang="en-US">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阿里巴巴普惠体" panose="00020600040101010101" charset="-122"/>
              </a:rPr>
              <a:t>‹#›</a:t>
            </a:fld>
            <a:endParaRPr lang="zh-CN" altLang="en-US">
              <a:cs typeface="阿里巴巴普惠体" panose="0002060004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t>2024/2/27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圆角矩形 10"/>
          <p:cNvSpPr/>
          <p:nvPr userDrawn="1">
            <p:custDataLst>
              <p:tags r:id="rId1"/>
            </p:custDataLst>
          </p:nvPr>
        </p:nvSpPr>
        <p:spPr>
          <a:xfrm>
            <a:off x="236855" y="210820"/>
            <a:ext cx="11718290" cy="6436360"/>
          </a:xfrm>
          <a:prstGeom prst="roundRect">
            <a:avLst>
              <a:gd name="adj" fmla="val 2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0210165" y="428625"/>
            <a:ext cx="1283335" cy="288290"/>
            <a:chOff x="15302" y="871"/>
            <a:chExt cx="2754" cy="618"/>
          </a:xfrm>
        </p:grpSpPr>
        <p:sp>
          <p:nvSpPr>
            <p:cNvPr id="7" name="图形 4"/>
            <p:cNvSpPr/>
            <p:nvPr>
              <p:custDataLst>
                <p:tags r:id="rId4"/>
              </p:custDataLst>
            </p:nvPr>
          </p:nvSpPr>
          <p:spPr>
            <a:xfrm flipH="1">
              <a:off x="17552"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 name="图形 4"/>
            <p:cNvSpPr/>
            <p:nvPr>
              <p:custDataLst>
                <p:tags r:id="rId5"/>
              </p:custDataLst>
            </p:nvPr>
          </p:nvSpPr>
          <p:spPr>
            <a:xfrm flipH="1">
              <a:off x="15302"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 name="图形 4"/>
            <p:cNvSpPr/>
            <p:nvPr>
              <p:custDataLst>
                <p:tags r:id="rId6"/>
              </p:custDataLst>
            </p:nvPr>
          </p:nvSpPr>
          <p:spPr>
            <a:xfrm flipH="1">
              <a:off x="16090"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2" name="图形 4"/>
            <p:cNvSpPr/>
            <p:nvPr>
              <p:custDataLst>
                <p:tags r:id="rId7"/>
              </p:custDataLst>
            </p:nvPr>
          </p:nvSpPr>
          <p:spPr>
            <a:xfrm flipH="1">
              <a:off x="16764"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cxnSp>
        <p:nvCxnSpPr>
          <p:cNvPr id="47" name="直接连接符 46"/>
          <p:cNvCxnSpPr/>
          <p:nvPr userDrawn="1">
            <p:custDataLst>
              <p:tags r:id="rId2"/>
            </p:custDataLst>
          </p:nvPr>
        </p:nvCxnSpPr>
        <p:spPr>
          <a:xfrm rot="16200000">
            <a:off x="6093778" y="-4413885"/>
            <a:ext cx="0" cy="10800080"/>
          </a:xfrm>
          <a:prstGeom prst="line">
            <a:avLst/>
          </a:prstGeom>
          <a:ln w="12700">
            <a:solidFill>
              <a:srgbClr val="42BAF9">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userDrawn="1">
            <p:custDataLst>
              <p:tags r:id="rId3"/>
            </p:custDataLst>
          </p:nvPr>
        </p:nvCxnSpPr>
        <p:spPr>
          <a:xfrm rot="16200000">
            <a:off x="1233805" y="446405"/>
            <a:ext cx="0" cy="1080135"/>
          </a:xfrm>
          <a:prstGeom prst="line">
            <a:avLst/>
          </a:prstGeom>
          <a:ln w="38100">
            <a:gradFill>
              <a:gsLst>
                <a:gs pos="0">
                  <a:srgbClr val="016CD4"/>
                </a:gs>
                <a:gs pos="100000">
                  <a:srgbClr val="42BAF9"/>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descr="07c59d8299951483509d7f8d7b54c218(1)"/>
          <p:cNvPicPr>
            <a:picLocks noChangeAspect="1"/>
          </p:cNvPicPr>
          <p:nvPr userDrawn="1">
            <p:custDataLst>
              <p:tags r:id="rId13"/>
            </p:custDataLst>
          </p:nvPr>
        </p:nvPicPr>
        <p:blipFill>
          <a:blip r:embed="rId14"/>
          <a:stretch>
            <a:fillRect/>
          </a:stretch>
        </p:blipFill>
        <p:spPr>
          <a:xfrm>
            <a:off x="0" y="-635"/>
            <a:ext cx="12192000" cy="68592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wipe/>
  </p:transition>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slideLayout" Target="../slideLayouts/slideLayout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62.xml"/><Relationship Id="rId7" Type="http://schemas.openxmlformats.org/officeDocument/2006/relationships/tags" Target="../tags/tag66.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s>
</file>

<file path=ppt/slides/_rels/slide14.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s>
</file>

<file path=ppt/slides/_rels/slide19.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tags" Target="../tags/tag98.xml"/><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tags" Target="../tags/tag97.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5" Type="http://schemas.openxmlformats.org/officeDocument/2006/relationships/tags" Target="../tags/tag90.xml"/><Relationship Id="rId10" Type="http://schemas.openxmlformats.org/officeDocument/2006/relationships/tags" Target="../tags/tag95.xml"/><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slideLayout" Target="../slideLayouts/slideLayout3.xml"/><Relationship Id="rId5" Type="http://schemas.openxmlformats.org/officeDocument/2006/relationships/tags" Target="../tags/tag103.xml"/><Relationship Id="rId4" Type="http://schemas.openxmlformats.org/officeDocument/2006/relationships/tags" Target="../tags/tag102.xml"/></Relationships>
</file>

<file path=ppt/slides/_rels/slide21.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Layout" Target="../slideLayouts/slideLayout3.xml"/><Relationship Id="rId5" Type="http://schemas.openxmlformats.org/officeDocument/2006/relationships/tags" Target="../tags/tag108.xml"/><Relationship Id="rId4" Type="http://schemas.openxmlformats.org/officeDocument/2006/relationships/tags" Target="../tags/tag107.xml"/></Relationships>
</file>

<file path=ppt/slides/_rels/slide22.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Layout" Target="../slideLayouts/slideLayout3.xml"/><Relationship Id="rId5" Type="http://schemas.openxmlformats.org/officeDocument/2006/relationships/tags" Target="../tags/tag113.xml"/><Relationship Id="rId4" Type="http://schemas.openxmlformats.org/officeDocument/2006/relationships/tags" Target="../tags/tag112.xml"/></Relationships>
</file>

<file path=ppt/slides/_rels/slide23.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image" Target="../media/image7.png"/><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slideLayout" Target="../slideLayouts/slideLayout3.xml"/><Relationship Id="rId5" Type="http://schemas.openxmlformats.org/officeDocument/2006/relationships/tags" Target="../tags/tag118.xml"/><Relationship Id="rId4" Type="http://schemas.openxmlformats.org/officeDocument/2006/relationships/tags" Target="../tags/tag117.xml"/></Relationships>
</file>

<file path=ppt/slides/_rels/slide2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Layout" Target="../slideLayouts/slideLayout3.xml"/><Relationship Id="rId5" Type="http://schemas.openxmlformats.org/officeDocument/2006/relationships/tags" Target="../tags/tag123.xml"/><Relationship Id="rId4" Type="http://schemas.openxmlformats.org/officeDocument/2006/relationships/tags" Target="../tags/tag122.xml"/></Relationships>
</file>

<file path=ppt/slides/_rels/slide25.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8.xml"/></Relationships>
</file>

<file path=ppt/slides/_rels/slide28.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image" Target="../media/image8.png"/><Relationship Id="rId4"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tags" Target="../tags/tag139.xml"/><Relationship Id="rId3" Type="http://schemas.openxmlformats.org/officeDocument/2006/relationships/tags" Target="../tags/tag134.xml"/><Relationship Id="rId7" Type="http://schemas.openxmlformats.org/officeDocument/2006/relationships/tags" Target="../tags/tag138.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10" Type="http://schemas.openxmlformats.org/officeDocument/2006/relationships/slideLayout" Target="../slideLayouts/slideLayout3.xml"/><Relationship Id="rId4" Type="http://schemas.openxmlformats.org/officeDocument/2006/relationships/tags" Target="../tags/tag135.xml"/><Relationship Id="rId9" Type="http://schemas.openxmlformats.org/officeDocument/2006/relationships/tags" Target="../tags/tag140.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5" Type="http://schemas.openxmlformats.org/officeDocument/2006/relationships/tags" Target="../tags/tag145.xml"/><Relationship Id="rId10" Type="http://schemas.openxmlformats.org/officeDocument/2006/relationships/slideLayout" Target="../slideLayouts/slideLayout3.xml"/><Relationship Id="rId4" Type="http://schemas.openxmlformats.org/officeDocument/2006/relationships/tags" Target="../tags/tag144.xml"/><Relationship Id="rId9" Type="http://schemas.openxmlformats.org/officeDocument/2006/relationships/tags" Target="../tags/tag149.xml"/></Relationships>
</file>

<file path=ppt/slides/_rels/slide31.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slideLayout" Target="../slideLayouts/slideLayout3.xml"/><Relationship Id="rId5" Type="http://schemas.openxmlformats.org/officeDocument/2006/relationships/tags" Target="../tags/tag154.xml"/><Relationship Id="rId4" Type="http://schemas.openxmlformats.org/officeDocument/2006/relationships/tags" Target="../tags/tag153.xml"/></Relationships>
</file>

<file path=ppt/slides/_rels/slide32.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slideLayout" Target="../slideLayouts/slideLayout3.xml"/><Relationship Id="rId2" Type="http://schemas.openxmlformats.org/officeDocument/2006/relationships/tags" Target="../tags/tag156.xml"/><Relationship Id="rId16" Type="http://schemas.openxmlformats.org/officeDocument/2006/relationships/tags" Target="../tags/tag170.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5" Type="http://schemas.openxmlformats.org/officeDocument/2006/relationships/tags" Target="../tags/tag159.xml"/><Relationship Id="rId15" Type="http://schemas.openxmlformats.org/officeDocument/2006/relationships/tags" Target="../tags/tag169.xml"/><Relationship Id="rId10" Type="http://schemas.openxmlformats.org/officeDocument/2006/relationships/tags" Target="../tags/tag164.xml"/><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s>
</file>

<file path=ppt/slides/_rels/slide33.xml.rels><?xml version="1.0" encoding="UTF-8" standalone="yes"?>
<Relationships xmlns="http://schemas.openxmlformats.org/package/2006/relationships"><Relationship Id="rId8" Type="http://schemas.openxmlformats.org/officeDocument/2006/relationships/tags" Target="../tags/tag178.xml"/><Relationship Id="rId13" Type="http://schemas.openxmlformats.org/officeDocument/2006/relationships/tags" Target="../tags/tag183.xml"/><Relationship Id="rId3" Type="http://schemas.openxmlformats.org/officeDocument/2006/relationships/tags" Target="../tags/tag173.xml"/><Relationship Id="rId7" Type="http://schemas.openxmlformats.org/officeDocument/2006/relationships/tags" Target="../tags/tag177.xml"/><Relationship Id="rId12" Type="http://schemas.openxmlformats.org/officeDocument/2006/relationships/tags" Target="../tags/tag182.xml"/><Relationship Id="rId17" Type="http://schemas.openxmlformats.org/officeDocument/2006/relationships/slideLayout" Target="../slideLayouts/slideLayout3.xml"/><Relationship Id="rId2" Type="http://schemas.openxmlformats.org/officeDocument/2006/relationships/tags" Target="../tags/tag172.xml"/><Relationship Id="rId16" Type="http://schemas.openxmlformats.org/officeDocument/2006/relationships/tags" Target="../tags/tag186.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tags" Target="../tags/tag181.xml"/><Relationship Id="rId5" Type="http://schemas.openxmlformats.org/officeDocument/2006/relationships/tags" Target="../tags/tag175.xml"/><Relationship Id="rId15" Type="http://schemas.openxmlformats.org/officeDocument/2006/relationships/tags" Target="../tags/tag185.xml"/><Relationship Id="rId10" Type="http://schemas.openxmlformats.org/officeDocument/2006/relationships/tags" Target="../tags/tag180.xml"/><Relationship Id="rId4" Type="http://schemas.openxmlformats.org/officeDocument/2006/relationships/tags" Target="../tags/tag174.xml"/><Relationship Id="rId9" Type="http://schemas.openxmlformats.org/officeDocument/2006/relationships/tags" Target="../tags/tag179.xml"/><Relationship Id="rId14" Type="http://schemas.openxmlformats.org/officeDocument/2006/relationships/tags" Target="../tags/tag184.xml"/></Relationships>
</file>

<file path=ppt/slides/_rels/slide34.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5" Type="http://schemas.openxmlformats.org/officeDocument/2006/relationships/tags" Target="../tags/tag191.xml"/><Relationship Id="rId10" Type="http://schemas.openxmlformats.org/officeDocument/2006/relationships/slideLayout" Target="../slideLayouts/slideLayout3.xml"/><Relationship Id="rId4" Type="http://schemas.openxmlformats.org/officeDocument/2006/relationships/tags" Target="../tags/tag190.xml"/><Relationship Id="rId9" Type="http://schemas.openxmlformats.org/officeDocument/2006/relationships/tags" Target="../tags/tag195.xml"/></Relationships>
</file>

<file path=ppt/slides/_rels/slide35.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image" Target="../media/image9.png"/><Relationship Id="rId4"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tags" Target="../tags/tag206.xml"/><Relationship Id="rId3" Type="http://schemas.openxmlformats.org/officeDocument/2006/relationships/tags" Target="../tags/tag201.xml"/><Relationship Id="rId7" Type="http://schemas.openxmlformats.org/officeDocument/2006/relationships/tags" Target="../tags/tag20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10" Type="http://schemas.openxmlformats.org/officeDocument/2006/relationships/slideLayout" Target="../slideLayouts/slideLayout3.xml"/><Relationship Id="rId4" Type="http://schemas.openxmlformats.org/officeDocument/2006/relationships/tags" Target="../tags/tag202.xml"/><Relationship Id="rId9" Type="http://schemas.openxmlformats.org/officeDocument/2006/relationships/tags" Target="../tags/tag207.xml"/></Relationships>
</file>

<file path=ppt/slides/_rels/slide37.xml.rels><?xml version="1.0" encoding="UTF-8" standalone="yes"?>
<Relationships xmlns="http://schemas.openxmlformats.org/package/2006/relationships"><Relationship Id="rId3" Type="http://schemas.openxmlformats.org/officeDocument/2006/relationships/tags" Target="../tags/tag210.xml"/><Relationship Id="rId7" Type="http://schemas.openxmlformats.org/officeDocument/2006/relationships/image" Target="../media/image10.pn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Layout" Target="../slideLayouts/slideLayout3.xml"/><Relationship Id="rId5" Type="http://schemas.openxmlformats.org/officeDocument/2006/relationships/tags" Target="../tags/tag212.xml"/><Relationship Id="rId4" Type="http://schemas.openxmlformats.org/officeDocument/2006/relationships/tags" Target="../tags/tag211.xml"/></Relationships>
</file>

<file path=ppt/slides/_rels/slide38.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16.xml"/></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18.xml"/><Relationship Id="rId1" Type="http://schemas.openxmlformats.org/officeDocument/2006/relationships/tags" Target="../tags/tag217.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tags" Target="../tags/tag221.xml"/><Relationship Id="rId7" Type="http://schemas.openxmlformats.org/officeDocument/2006/relationships/slideLayout" Target="../slideLayouts/slideLayout3.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s>
</file>

<file path=ppt/slides/_rels/slide42.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Layout" Target="../slideLayouts/slideLayout3.xml"/><Relationship Id="rId5" Type="http://schemas.openxmlformats.org/officeDocument/2006/relationships/tags" Target="../tags/tag229.xml"/><Relationship Id="rId4" Type="http://schemas.openxmlformats.org/officeDocument/2006/relationships/tags" Target="../tags/tag228.xml"/></Relationships>
</file>

<file path=ppt/slides/_rels/slide43.xml.rels><?xml version="1.0" encoding="UTF-8" standalone="yes"?>
<Relationships xmlns="http://schemas.openxmlformats.org/package/2006/relationships"><Relationship Id="rId3" Type="http://schemas.openxmlformats.org/officeDocument/2006/relationships/tags" Target="../tags/tag232.xml"/><Relationship Id="rId7" Type="http://schemas.openxmlformats.org/officeDocument/2006/relationships/image" Target="../media/image12.png"/><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slideLayout" Target="../slideLayouts/slideLayout3.xml"/><Relationship Id="rId5" Type="http://schemas.openxmlformats.org/officeDocument/2006/relationships/tags" Target="../tags/tag234.xml"/><Relationship Id="rId4" Type="http://schemas.openxmlformats.org/officeDocument/2006/relationships/tags" Target="../tags/tag233.xml"/></Relationships>
</file>

<file path=ppt/slides/_rels/slide44.xml.rels><?xml version="1.0" encoding="UTF-8" standalone="yes"?>
<Relationships xmlns="http://schemas.openxmlformats.org/package/2006/relationships"><Relationship Id="rId8" Type="http://schemas.openxmlformats.org/officeDocument/2006/relationships/tags" Target="../tags/tag242.xml"/><Relationship Id="rId3" Type="http://schemas.openxmlformats.org/officeDocument/2006/relationships/tags" Target="../tags/tag237.xml"/><Relationship Id="rId7" Type="http://schemas.openxmlformats.org/officeDocument/2006/relationships/tags" Target="../tags/tag241.xml"/><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tags" Target="../tags/tag240.xml"/><Relationship Id="rId5" Type="http://schemas.openxmlformats.org/officeDocument/2006/relationships/tags" Target="../tags/tag239.xml"/><Relationship Id="rId10" Type="http://schemas.openxmlformats.org/officeDocument/2006/relationships/slideLayout" Target="../slideLayouts/slideLayout3.xml"/><Relationship Id="rId4" Type="http://schemas.openxmlformats.org/officeDocument/2006/relationships/tags" Target="../tags/tag238.xml"/><Relationship Id="rId9" Type="http://schemas.openxmlformats.org/officeDocument/2006/relationships/tags" Target="../tags/tag243.xml"/></Relationships>
</file>

<file path=ppt/slides/_rels/slide45.xml.rels><?xml version="1.0" encoding="UTF-8" standalone="yes"?>
<Relationships xmlns="http://schemas.openxmlformats.org/package/2006/relationships"><Relationship Id="rId8" Type="http://schemas.openxmlformats.org/officeDocument/2006/relationships/tags" Target="../tags/tag251.xml"/><Relationship Id="rId3" Type="http://schemas.openxmlformats.org/officeDocument/2006/relationships/tags" Target="../tags/tag246.xml"/><Relationship Id="rId7" Type="http://schemas.openxmlformats.org/officeDocument/2006/relationships/tags" Target="../tags/tag250.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5" Type="http://schemas.openxmlformats.org/officeDocument/2006/relationships/tags" Target="../tags/tag248.xml"/><Relationship Id="rId10" Type="http://schemas.openxmlformats.org/officeDocument/2006/relationships/slideLayout" Target="../slideLayouts/slideLayout3.xml"/><Relationship Id="rId4" Type="http://schemas.openxmlformats.org/officeDocument/2006/relationships/tags" Target="../tags/tag247.xml"/><Relationship Id="rId9" Type="http://schemas.openxmlformats.org/officeDocument/2006/relationships/tags" Target="../tags/tag252.xml"/></Relationships>
</file>

<file path=ppt/slides/_rels/slide46.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slideLayout" Target="../slideLayouts/slideLayout3.xml"/><Relationship Id="rId5" Type="http://schemas.openxmlformats.org/officeDocument/2006/relationships/tags" Target="../tags/tag257.xml"/><Relationship Id="rId4" Type="http://schemas.openxmlformats.org/officeDocument/2006/relationships/tags" Target="../tags/tag256.xml"/></Relationships>
</file>

<file path=ppt/slides/_rels/slide47.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slideLayout" Target="../slideLayouts/slideLayout3.xml"/><Relationship Id="rId5" Type="http://schemas.openxmlformats.org/officeDocument/2006/relationships/tags" Target="../tags/tag262.xml"/><Relationship Id="rId4" Type="http://schemas.openxmlformats.org/officeDocument/2006/relationships/tags" Target="../tags/tag261.xml"/></Relationships>
</file>

<file path=ppt/slides/_rels/slide4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65.xml"/><Relationship Id="rId7" Type="http://schemas.openxmlformats.org/officeDocument/2006/relationships/slideLayout" Target="../slideLayouts/slideLayout3.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s>
</file>

<file path=ppt/slides/_rels/slide49.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Layout" Target="../slideLayouts/slideLayout3.xml"/><Relationship Id="rId5" Type="http://schemas.openxmlformats.org/officeDocument/2006/relationships/tags" Target="../tags/tag273.xml"/><Relationship Id="rId4" Type="http://schemas.openxmlformats.org/officeDocument/2006/relationships/tags" Target="../tags/tag272.xml"/></Relationships>
</file>

<file path=ppt/slides/_rels/slide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slideLayout" Target="../slideLayouts/slideLayout3.xml"/><Relationship Id="rId5" Type="http://schemas.openxmlformats.org/officeDocument/2006/relationships/tags" Target="../tags/tag278.xml"/><Relationship Id="rId4" Type="http://schemas.openxmlformats.org/officeDocument/2006/relationships/tags" Target="../tags/tag277.xml"/></Relationships>
</file>

<file path=ppt/slides/_rels/slide51.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Layout" Target="../slideLayouts/slideLayout3.xml"/><Relationship Id="rId5" Type="http://schemas.openxmlformats.org/officeDocument/2006/relationships/tags" Target="../tags/tag283.xml"/><Relationship Id="rId4" Type="http://schemas.openxmlformats.org/officeDocument/2006/relationships/tags" Target="../tags/tag282.xml"/></Relationships>
</file>

<file path=ppt/slides/_rels/slide52.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slideLayout" Target="../slideLayouts/slideLayout3.xml"/><Relationship Id="rId5" Type="http://schemas.openxmlformats.org/officeDocument/2006/relationships/tags" Target="../tags/tag288.xml"/><Relationship Id="rId4" Type="http://schemas.openxmlformats.org/officeDocument/2006/relationships/tags" Target="../tags/tag287.xml"/></Relationships>
</file>

<file path=ppt/slides/_rels/slide53.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slideLayout" Target="../slideLayouts/slideLayout3.xml"/><Relationship Id="rId5" Type="http://schemas.openxmlformats.org/officeDocument/2006/relationships/tags" Target="../tags/tag293.xml"/><Relationship Id="rId4" Type="http://schemas.openxmlformats.org/officeDocument/2006/relationships/tags" Target="../tags/tag292.xml"/></Relationships>
</file>

<file path=ppt/slides/_rels/slide54.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slideLayout" Target="../slideLayouts/slideLayout3.xml"/><Relationship Id="rId5" Type="http://schemas.openxmlformats.org/officeDocument/2006/relationships/tags" Target="../tags/tag298.xml"/><Relationship Id="rId4" Type="http://schemas.openxmlformats.org/officeDocument/2006/relationships/tags" Target="../tags/tag297.xml"/></Relationships>
</file>

<file path=ppt/slides/_rels/slide55.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slideLayout" Target="../slideLayouts/slideLayout3.xml"/><Relationship Id="rId5" Type="http://schemas.openxmlformats.org/officeDocument/2006/relationships/tags" Target="../tags/tag303.xml"/><Relationship Id="rId4" Type="http://schemas.openxmlformats.org/officeDocument/2006/relationships/tags" Target="../tags/tag302.xml"/></Relationships>
</file>

<file path=ppt/slides/_rels/slide56.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slideLayout" Target="../slideLayouts/slideLayout3.xml"/><Relationship Id="rId5" Type="http://schemas.openxmlformats.org/officeDocument/2006/relationships/tags" Target="../tags/tag308.xml"/><Relationship Id="rId4" Type="http://schemas.openxmlformats.org/officeDocument/2006/relationships/tags" Target="../tags/tag307.xml"/></Relationships>
</file>

<file path=ppt/slides/_rels/slide57.xml.rels><?xml version="1.0" encoding="UTF-8" standalone="yes"?>
<Relationships xmlns="http://schemas.openxmlformats.org/package/2006/relationships"><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slideLayout" Target="../slideLayouts/slideLayout3.xml"/><Relationship Id="rId5" Type="http://schemas.openxmlformats.org/officeDocument/2006/relationships/tags" Target="../tags/tag313.xml"/><Relationship Id="rId4" Type="http://schemas.openxmlformats.org/officeDocument/2006/relationships/tags" Target="../tags/tag312.xml"/></Relationships>
</file>

<file path=ppt/slides/_rels/slide58.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slideLayout" Target="../slideLayouts/slideLayout3.xml"/><Relationship Id="rId5" Type="http://schemas.openxmlformats.org/officeDocument/2006/relationships/tags" Target="../tags/tag318.xml"/><Relationship Id="rId4" Type="http://schemas.openxmlformats.org/officeDocument/2006/relationships/tags" Target="../tags/tag317.xml"/></Relationships>
</file>

<file path=ppt/slides/_rels/slide59.xml.rels><?xml version="1.0" encoding="UTF-8" standalone="yes"?>
<Relationships xmlns="http://schemas.openxmlformats.org/package/2006/relationships"><Relationship Id="rId8" Type="http://schemas.openxmlformats.org/officeDocument/2006/relationships/tags" Target="../tags/tag326.xml"/><Relationship Id="rId3" Type="http://schemas.openxmlformats.org/officeDocument/2006/relationships/tags" Target="../tags/tag321.xml"/><Relationship Id="rId7" Type="http://schemas.openxmlformats.org/officeDocument/2006/relationships/tags" Target="../tags/tag325.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tags" Target="../tags/tag324.xml"/><Relationship Id="rId5" Type="http://schemas.openxmlformats.org/officeDocument/2006/relationships/tags" Target="../tags/tag323.xml"/><Relationship Id="rId10" Type="http://schemas.openxmlformats.org/officeDocument/2006/relationships/slideLayout" Target="../slideLayouts/slideLayout3.xml"/><Relationship Id="rId4" Type="http://schemas.openxmlformats.org/officeDocument/2006/relationships/tags" Target="../tags/tag322.xml"/><Relationship Id="rId9" Type="http://schemas.openxmlformats.org/officeDocument/2006/relationships/tags" Target="../tags/tag32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60.xml.rels><?xml version="1.0" encoding="UTF-8" standalone="yes"?>
<Relationships xmlns="http://schemas.openxmlformats.org/package/2006/relationships"><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slideLayout" Target="../slideLayouts/slideLayout3.xml"/><Relationship Id="rId5" Type="http://schemas.openxmlformats.org/officeDocument/2006/relationships/tags" Target="../tags/tag332.xml"/><Relationship Id="rId4" Type="http://schemas.openxmlformats.org/officeDocument/2006/relationships/tags" Target="../tags/tag331.xml"/></Relationships>
</file>

<file path=ppt/slides/_rels/slide61.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slideLayout" Target="../slideLayouts/slideLayout3.xml"/><Relationship Id="rId5" Type="http://schemas.openxmlformats.org/officeDocument/2006/relationships/tags" Target="../tags/tag337.xml"/><Relationship Id="rId4" Type="http://schemas.openxmlformats.org/officeDocument/2006/relationships/tags" Target="../tags/tag336.xml"/></Relationships>
</file>

<file path=ppt/slides/_rels/slide62.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slideLayout" Target="../slideLayouts/slideLayout3.xml"/><Relationship Id="rId5" Type="http://schemas.openxmlformats.org/officeDocument/2006/relationships/tags" Target="../tags/tag342.xml"/><Relationship Id="rId4" Type="http://schemas.openxmlformats.org/officeDocument/2006/relationships/tags" Target="../tags/tag341.xml"/></Relationships>
</file>

<file path=ppt/slides/_rels/slide63.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slideLayout" Target="../slideLayouts/slideLayout3.xml"/><Relationship Id="rId5" Type="http://schemas.openxmlformats.org/officeDocument/2006/relationships/tags" Target="../tags/tag347.xml"/><Relationship Id="rId4" Type="http://schemas.openxmlformats.org/officeDocument/2006/relationships/tags" Target="../tags/tag346.xml"/></Relationships>
</file>

<file path=ppt/slides/_rels/slide64.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Layout" Target="../slideLayouts/slideLayout3.xml"/><Relationship Id="rId5" Type="http://schemas.openxmlformats.org/officeDocument/2006/relationships/tags" Target="../tags/tag352.xml"/><Relationship Id="rId4" Type="http://schemas.openxmlformats.org/officeDocument/2006/relationships/tags" Target="../tags/tag35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2104211" y="1723057"/>
            <a:ext cx="5631180" cy="2120900"/>
            <a:chOff x="2543" y="3774"/>
            <a:chExt cx="8868" cy="3340"/>
          </a:xfrm>
        </p:grpSpPr>
        <p:sp>
          <p:nvSpPr>
            <p:cNvPr id="26" name="文本框 25"/>
            <p:cNvSpPr txBox="1"/>
            <p:nvPr>
              <p:custDataLst>
                <p:tags r:id="rId2"/>
              </p:custDataLst>
            </p:nvPr>
          </p:nvSpPr>
          <p:spPr>
            <a:xfrm>
              <a:off x="2543" y="3774"/>
              <a:ext cx="8868" cy="1212"/>
            </a:xfrm>
            <a:prstGeom prst="rect">
              <a:avLst/>
            </a:prstGeom>
            <a:noFill/>
          </p:spPr>
          <p:txBody>
            <a:bodyPr wrap="square" rtlCol="0" anchor="t">
              <a:spAutoFit/>
            </a:bodyPr>
            <a:lstStyle/>
            <a:p>
              <a:pPr algn="ctr"/>
              <a:r>
                <a:rPr lang="zh-CN" altLang="en-US" sz="4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模块四</a:t>
              </a:r>
            </a:p>
          </p:txBody>
        </p:sp>
        <p:sp>
          <p:nvSpPr>
            <p:cNvPr id="27" name="文本框 26"/>
            <p:cNvSpPr txBox="1"/>
            <p:nvPr>
              <p:custDataLst>
                <p:tags r:id="rId3"/>
              </p:custDataLst>
            </p:nvPr>
          </p:nvSpPr>
          <p:spPr>
            <a:xfrm>
              <a:off x="3923" y="5224"/>
              <a:ext cx="6107" cy="1890"/>
            </a:xfrm>
            <a:prstGeom prst="rect">
              <a:avLst/>
            </a:prstGeom>
            <a:noFill/>
          </p:spPr>
          <p:txBody>
            <a:bodyPr wrap="none" rtlCol="0" anchor="t">
              <a:spAutoFit/>
            </a:bodyPr>
            <a:lstStyle/>
            <a:p>
              <a:r>
                <a:rPr lang="zh-CN" altLang="en-US" sz="7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sym typeface="+mn-ea"/>
                </a:rPr>
                <a:t>性与健康</a:t>
              </a:r>
            </a:p>
          </p:txBody>
        </p:sp>
      </p:grpSp>
      <p:pic>
        <p:nvPicPr>
          <p:cNvPr id="10" name="图片 9" descr="ed27c15d670d8624e6723d8655cff98a"/>
          <p:cNvPicPr>
            <a:picLocks noChangeAspect="1"/>
          </p:cNvPicPr>
          <p:nvPr/>
        </p:nvPicPr>
        <p:blipFill>
          <a:blip r:embed="rId5"/>
          <a:stretch>
            <a:fillRect/>
          </a:stretch>
        </p:blipFill>
        <p:spPr>
          <a:xfrm>
            <a:off x="7515860" y="1924685"/>
            <a:ext cx="4255770" cy="4255770"/>
          </a:xfrm>
          <a:prstGeom prst="rect">
            <a:avLst/>
          </a:prstGeom>
        </p:spPr>
      </p:pic>
      <p:pic>
        <p:nvPicPr>
          <p:cNvPr id="11" name="图片 10" descr="da02fa5146d3c44c2cdcfd82e2175f02"/>
          <p:cNvPicPr>
            <a:picLocks noChangeAspect="1"/>
          </p:cNvPicPr>
          <p:nvPr/>
        </p:nvPicPr>
        <p:blipFill>
          <a:blip r:embed="rId6"/>
          <a:stretch>
            <a:fillRect/>
          </a:stretch>
        </p:blipFill>
        <p:spPr>
          <a:xfrm>
            <a:off x="278130" y="4824095"/>
            <a:ext cx="4972685" cy="1924685"/>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5461B-5190-AF4C-C3E4-00C1CE42A919}"/>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7AF732B0-EDFA-50B1-7DA1-EDBA3A1CC904}"/>
              </a:ext>
            </a:extLst>
          </p:cNvPr>
          <p:cNvSpPr/>
          <p:nvPr>
            <p:custDataLst>
              <p:tags r:id="rId1"/>
            </p:custDataLst>
          </p:nvPr>
        </p:nvSpPr>
        <p:spPr>
          <a:xfrm>
            <a:off x="671512" y="1349375"/>
            <a:ext cx="8447321" cy="537210"/>
          </a:xfrm>
          <a:prstGeom prst="homePlate">
            <a:avLst/>
          </a:prstGeom>
          <a:solidFill>
            <a:srgbClr val="1E80D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性与生殖健康是指关于性和生殖的健康状况和相关知识。</a:t>
            </a:r>
          </a:p>
        </p:txBody>
      </p:sp>
      <p:sp>
        <p:nvSpPr>
          <p:cNvPr id="6" name="1">
            <a:extLst>
              <a:ext uri="{FF2B5EF4-FFF2-40B4-BE49-F238E27FC236}">
                <a16:creationId xmlns:a16="http://schemas.microsoft.com/office/drawing/2014/main" id="{7ABD4474-6487-35DD-EBE6-0DCBB715BA04}"/>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一、性与生殖健康知识内容</a:t>
            </a:r>
          </a:p>
        </p:txBody>
      </p:sp>
      <p:grpSp>
        <p:nvGrpSpPr>
          <p:cNvPr id="65" name="2">
            <a:extLst>
              <a:ext uri="{FF2B5EF4-FFF2-40B4-BE49-F238E27FC236}">
                <a16:creationId xmlns:a16="http://schemas.microsoft.com/office/drawing/2014/main" id="{130F1796-73EC-2F32-5865-E2FE4A65EB55}"/>
              </a:ext>
            </a:extLst>
          </p:cNvPr>
          <p:cNvGrpSpPr/>
          <p:nvPr/>
        </p:nvGrpSpPr>
        <p:grpSpPr>
          <a:xfrm>
            <a:off x="1458595" y="2134870"/>
            <a:ext cx="2486025" cy="4109085"/>
            <a:chOff x="7087" y="3662"/>
            <a:chExt cx="3915" cy="6471"/>
          </a:xfrm>
        </p:grpSpPr>
        <p:grpSp>
          <p:nvGrpSpPr>
            <p:cNvPr id="63" name="组合 62">
              <a:extLst>
                <a:ext uri="{FF2B5EF4-FFF2-40B4-BE49-F238E27FC236}">
                  <a16:creationId xmlns:a16="http://schemas.microsoft.com/office/drawing/2014/main" id="{77FC4348-AB6D-6E99-A732-3B2510B5D538}"/>
                </a:ext>
              </a:extLst>
            </p:cNvPr>
            <p:cNvGrpSpPr/>
            <p:nvPr/>
          </p:nvGrpSpPr>
          <p:grpSpPr>
            <a:xfrm>
              <a:off x="7087" y="3662"/>
              <a:ext cx="3915" cy="6471"/>
              <a:chOff x="7087" y="3662"/>
              <a:chExt cx="3915" cy="6471"/>
            </a:xfrm>
          </p:grpSpPr>
          <p:sp>
            <p:nvSpPr>
              <p:cNvPr id="58" name="圆角矩形 57">
                <a:extLst>
                  <a:ext uri="{FF2B5EF4-FFF2-40B4-BE49-F238E27FC236}">
                    <a16:creationId xmlns:a16="http://schemas.microsoft.com/office/drawing/2014/main" id="{1FC78501-0104-CA49-5813-0F3C8088C1B3}"/>
                  </a:ext>
                </a:extLst>
              </p:cNvPr>
              <p:cNvSpPr/>
              <p:nvPr/>
            </p:nvSpPr>
            <p:spPr>
              <a:xfrm>
                <a:off x="7087" y="4177"/>
                <a:ext cx="3915" cy="595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BCC42088-5B3A-3BE0-9954-D2848921C9CE}"/>
                  </a:ext>
                </a:extLst>
              </p:cNvPr>
              <p:cNvGrpSpPr/>
              <p:nvPr/>
            </p:nvGrpSpPr>
            <p:grpSpPr>
              <a:xfrm>
                <a:off x="7452" y="3662"/>
                <a:ext cx="3188" cy="1185"/>
                <a:chOff x="2730" y="3462"/>
                <a:chExt cx="3188" cy="1185"/>
              </a:xfrm>
            </p:grpSpPr>
            <p:sp>
              <p:nvSpPr>
                <p:cNvPr id="61" name="圆角矩形 60">
                  <a:extLst>
                    <a:ext uri="{FF2B5EF4-FFF2-40B4-BE49-F238E27FC236}">
                      <a16:creationId xmlns:a16="http://schemas.microsoft.com/office/drawing/2014/main" id="{65B373B9-55FA-7874-089B-CD2B274EFF2E}"/>
                    </a:ext>
                  </a:extLst>
                </p:cNvPr>
                <p:cNvSpPr/>
                <p:nvPr>
                  <p:custDataLst>
                    <p:tags r:id="rId12"/>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CF4D1973-1658-801D-44CF-FEC25FAAC0FC}"/>
                    </a:ext>
                  </a:extLst>
                </p:cNvPr>
                <p:cNvSpPr txBox="1"/>
                <p:nvPr>
                  <p:custDataLst>
                    <p:tags r:id="rId13"/>
                  </p:custDataLst>
                </p:nvPr>
              </p:nvSpPr>
              <p:spPr>
                <a:xfrm>
                  <a:off x="3014" y="3735"/>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性教育</a:t>
                  </a:r>
                </a:p>
              </p:txBody>
            </p:sp>
          </p:grpSp>
        </p:grpSp>
        <p:sp>
          <p:nvSpPr>
            <p:cNvPr id="64" name="文本框 63">
              <a:extLst>
                <a:ext uri="{FF2B5EF4-FFF2-40B4-BE49-F238E27FC236}">
                  <a16:creationId xmlns:a16="http://schemas.microsoft.com/office/drawing/2014/main" id="{13A369CC-54DD-43E9-8154-ED7921FC9753}"/>
                </a:ext>
              </a:extLst>
            </p:cNvPr>
            <p:cNvSpPr txBox="1"/>
            <p:nvPr>
              <p:custDataLst>
                <p:tags r:id="rId11"/>
              </p:custDataLst>
            </p:nvPr>
          </p:nvSpPr>
          <p:spPr>
            <a:xfrm>
              <a:off x="7210" y="5018"/>
              <a:ext cx="3650" cy="4649"/>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性教育涉及性的生理、心理、社会和文化方面的知识，旨在帮助人们理解性的本质、性行为的风险和责任，并讲解正确的性知识和性技能。</a:t>
              </a:r>
            </a:p>
          </p:txBody>
        </p:sp>
      </p:grpSp>
      <p:grpSp>
        <p:nvGrpSpPr>
          <p:cNvPr id="66" name="3">
            <a:extLst>
              <a:ext uri="{FF2B5EF4-FFF2-40B4-BE49-F238E27FC236}">
                <a16:creationId xmlns:a16="http://schemas.microsoft.com/office/drawing/2014/main" id="{FC9B6E1B-4299-D2E2-952B-338AC91FEA83}"/>
              </a:ext>
            </a:extLst>
          </p:cNvPr>
          <p:cNvGrpSpPr/>
          <p:nvPr/>
        </p:nvGrpSpPr>
        <p:grpSpPr>
          <a:xfrm>
            <a:off x="4853305" y="2134870"/>
            <a:ext cx="2486025" cy="4108783"/>
            <a:chOff x="7088" y="3662"/>
            <a:chExt cx="3915" cy="6877"/>
          </a:xfrm>
        </p:grpSpPr>
        <p:grpSp>
          <p:nvGrpSpPr>
            <p:cNvPr id="67" name="组合 66">
              <a:extLst>
                <a:ext uri="{FF2B5EF4-FFF2-40B4-BE49-F238E27FC236}">
                  <a16:creationId xmlns:a16="http://schemas.microsoft.com/office/drawing/2014/main" id="{AED170F4-4ECD-7222-5D84-E2A1F1717C37}"/>
                </a:ext>
              </a:extLst>
            </p:cNvPr>
            <p:cNvGrpSpPr/>
            <p:nvPr/>
          </p:nvGrpSpPr>
          <p:grpSpPr>
            <a:xfrm>
              <a:off x="7088" y="3662"/>
              <a:ext cx="3915" cy="6877"/>
              <a:chOff x="7088" y="3662"/>
              <a:chExt cx="3915" cy="6877"/>
            </a:xfrm>
          </p:grpSpPr>
          <p:sp>
            <p:nvSpPr>
              <p:cNvPr id="68" name="圆角矩形 67">
                <a:extLst>
                  <a:ext uri="{FF2B5EF4-FFF2-40B4-BE49-F238E27FC236}">
                    <a16:creationId xmlns:a16="http://schemas.microsoft.com/office/drawing/2014/main" id="{8FA4D124-486C-5C22-B97D-CA14E69CFDC2}"/>
                  </a:ext>
                </a:extLst>
              </p:cNvPr>
              <p:cNvSpPr/>
              <p:nvPr>
                <p:custDataLst>
                  <p:tags r:id="rId8"/>
                </p:custDataLst>
              </p:nvPr>
            </p:nvSpPr>
            <p:spPr>
              <a:xfrm>
                <a:off x="7088" y="4177"/>
                <a:ext cx="3915"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1B8BD06C-49F7-563D-0E7B-AB3F364E0544}"/>
                  </a:ext>
                </a:extLst>
              </p:cNvPr>
              <p:cNvGrpSpPr/>
              <p:nvPr/>
            </p:nvGrpSpPr>
            <p:grpSpPr>
              <a:xfrm>
                <a:off x="7452" y="3662"/>
                <a:ext cx="3188" cy="1164"/>
                <a:chOff x="2730" y="3462"/>
                <a:chExt cx="3188" cy="1164"/>
              </a:xfrm>
            </p:grpSpPr>
            <p:sp>
              <p:nvSpPr>
                <p:cNvPr id="70" name="圆角矩形 69">
                  <a:extLst>
                    <a:ext uri="{FF2B5EF4-FFF2-40B4-BE49-F238E27FC236}">
                      <a16:creationId xmlns:a16="http://schemas.microsoft.com/office/drawing/2014/main" id="{DB0C7F18-332E-6F0C-56BA-1164B7147F29}"/>
                    </a:ext>
                  </a:extLst>
                </p:cNvPr>
                <p:cNvSpPr/>
                <p:nvPr>
                  <p:custDataLst>
                    <p:tags r:id="rId9"/>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F9C5E9F4-D815-505B-3DCA-F0A254DC4A9C}"/>
                    </a:ext>
                  </a:extLst>
                </p:cNvPr>
                <p:cNvSpPr txBox="1"/>
                <p:nvPr>
                  <p:custDataLst>
                    <p:tags r:id="rId10"/>
                  </p:custDataLst>
                </p:nvPr>
              </p:nvSpPr>
              <p:spPr>
                <a:xfrm>
                  <a:off x="2993" y="3511"/>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避孕与家庭计划</a:t>
                  </a:r>
                </a:p>
              </p:txBody>
            </p:sp>
          </p:grpSp>
        </p:grpSp>
        <p:sp>
          <p:nvSpPr>
            <p:cNvPr id="73" name="文本框 72">
              <a:extLst>
                <a:ext uri="{FF2B5EF4-FFF2-40B4-BE49-F238E27FC236}">
                  <a16:creationId xmlns:a16="http://schemas.microsoft.com/office/drawing/2014/main" id="{A1F41969-A181-E85C-9BA8-BD2A9770481D}"/>
                </a:ext>
              </a:extLst>
            </p:cNvPr>
            <p:cNvSpPr txBox="1"/>
            <p:nvPr>
              <p:custDataLst>
                <p:tags r:id="rId7"/>
              </p:custDataLst>
            </p:nvPr>
          </p:nvSpPr>
          <p:spPr>
            <a:xfrm>
              <a:off x="7210" y="5075"/>
              <a:ext cx="3631" cy="3340"/>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避孕是指采取措施防止女性怀孕的方法，有助于个人或夫妻根据自身的计划决定是否选择生育。</a:t>
              </a:r>
            </a:p>
          </p:txBody>
        </p:sp>
      </p:grpSp>
      <p:grpSp>
        <p:nvGrpSpPr>
          <p:cNvPr id="74" name="4">
            <a:extLst>
              <a:ext uri="{FF2B5EF4-FFF2-40B4-BE49-F238E27FC236}">
                <a16:creationId xmlns:a16="http://schemas.microsoft.com/office/drawing/2014/main" id="{836CFF0B-F212-53FF-3560-A9F84769808D}"/>
              </a:ext>
            </a:extLst>
          </p:cNvPr>
          <p:cNvGrpSpPr/>
          <p:nvPr/>
        </p:nvGrpSpPr>
        <p:grpSpPr>
          <a:xfrm>
            <a:off x="8247380" y="2134869"/>
            <a:ext cx="2486025" cy="4108783"/>
            <a:chOff x="7088" y="3662"/>
            <a:chExt cx="3915" cy="6065"/>
          </a:xfrm>
        </p:grpSpPr>
        <p:grpSp>
          <p:nvGrpSpPr>
            <p:cNvPr id="75" name="组合 74">
              <a:extLst>
                <a:ext uri="{FF2B5EF4-FFF2-40B4-BE49-F238E27FC236}">
                  <a16:creationId xmlns:a16="http://schemas.microsoft.com/office/drawing/2014/main" id="{C91E9973-3363-C2B5-DAF2-5CFB1E6F0F3C}"/>
                </a:ext>
              </a:extLst>
            </p:cNvPr>
            <p:cNvGrpSpPr/>
            <p:nvPr/>
          </p:nvGrpSpPr>
          <p:grpSpPr>
            <a:xfrm>
              <a:off x="7088" y="3662"/>
              <a:ext cx="3915" cy="6065"/>
              <a:chOff x="7088" y="3662"/>
              <a:chExt cx="3915" cy="6065"/>
            </a:xfrm>
          </p:grpSpPr>
          <p:sp>
            <p:nvSpPr>
              <p:cNvPr id="76" name="圆角矩形 75">
                <a:extLst>
                  <a:ext uri="{FF2B5EF4-FFF2-40B4-BE49-F238E27FC236}">
                    <a16:creationId xmlns:a16="http://schemas.microsoft.com/office/drawing/2014/main" id="{F186CC95-FCEE-E5C2-D965-CF6274732E56}"/>
                  </a:ext>
                </a:extLst>
              </p:cNvPr>
              <p:cNvSpPr/>
              <p:nvPr>
                <p:custDataLst>
                  <p:tags r:id="rId4"/>
                </p:custDataLst>
              </p:nvPr>
            </p:nvSpPr>
            <p:spPr>
              <a:xfrm>
                <a:off x="7088" y="4177"/>
                <a:ext cx="3915" cy="55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7A236BBC-5684-9A16-75BE-778CCB4DC80D}"/>
                  </a:ext>
                </a:extLst>
              </p:cNvPr>
              <p:cNvGrpSpPr/>
              <p:nvPr/>
            </p:nvGrpSpPr>
            <p:grpSpPr>
              <a:xfrm>
                <a:off x="7452" y="3662"/>
                <a:ext cx="3188" cy="1149"/>
                <a:chOff x="2730" y="3462"/>
                <a:chExt cx="3188" cy="1149"/>
              </a:xfrm>
            </p:grpSpPr>
            <p:sp>
              <p:nvSpPr>
                <p:cNvPr id="78" name="圆角矩形 77">
                  <a:extLst>
                    <a:ext uri="{FF2B5EF4-FFF2-40B4-BE49-F238E27FC236}">
                      <a16:creationId xmlns:a16="http://schemas.microsoft.com/office/drawing/2014/main" id="{CCAEA9D6-780E-0E32-A85D-D5EB14CAE4AF}"/>
                    </a:ext>
                  </a:extLst>
                </p:cNvPr>
                <p:cNvSpPr/>
                <p:nvPr>
                  <p:custDataLst>
                    <p:tags r:id="rId5"/>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141DB841-EDF2-416E-6250-84C7424E234F}"/>
                    </a:ext>
                  </a:extLst>
                </p:cNvPr>
                <p:cNvSpPr txBox="1"/>
                <p:nvPr>
                  <p:custDataLst>
                    <p:tags r:id="rId6"/>
                  </p:custDataLst>
                </p:nvPr>
              </p:nvSpPr>
              <p:spPr>
                <a:xfrm>
                  <a:off x="3092" y="3491"/>
                  <a:ext cx="2444" cy="104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性传播感染</a:t>
                  </a:r>
                </a:p>
              </p:txBody>
            </p:sp>
          </p:grpSp>
        </p:grpSp>
        <p:sp>
          <p:nvSpPr>
            <p:cNvPr id="81" name="文本框 80">
              <a:extLst>
                <a:ext uri="{FF2B5EF4-FFF2-40B4-BE49-F238E27FC236}">
                  <a16:creationId xmlns:a16="http://schemas.microsoft.com/office/drawing/2014/main" id="{8C545277-6162-4433-2A7D-0F80FF9F9BED}"/>
                </a:ext>
              </a:extLst>
            </p:cNvPr>
            <p:cNvSpPr txBox="1"/>
            <p:nvPr>
              <p:custDataLst>
                <p:tags r:id="rId3"/>
              </p:custDataLst>
            </p:nvPr>
          </p:nvSpPr>
          <p:spPr>
            <a:xfrm>
              <a:off x="7244" y="4925"/>
              <a:ext cx="3584" cy="4357"/>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性传播感染是指通过性行为传播的疾病，如艾滋病、淋病、梅毒等。性与生殖健康教育包括性传播感染的预防、检测和治疗。</a:t>
              </a:r>
            </a:p>
          </p:txBody>
        </p:sp>
      </p:grpSp>
    </p:spTree>
    <p:extLst>
      <p:ext uri="{BB962C8B-B14F-4D97-AF65-F5344CB8AC3E}">
        <p14:creationId xmlns:p14="http://schemas.microsoft.com/office/powerpoint/2010/main" val="27119264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59503-540B-95AE-7452-965A3E6C22F2}"/>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93B3C6F3-16EA-6504-7194-8EF52F92FA93}"/>
              </a:ext>
            </a:extLst>
          </p:cNvPr>
          <p:cNvSpPr/>
          <p:nvPr>
            <p:custDataLst>
              <p:tags r:id="rId1"/>
            </p:custDataLst>
          </p:nvPr>
        </p:nvSpPr>
        <p:spPr>
          <a:xfrm>
            <a:off x="671512" y="1349375"/>
            <a:ext cx="8791270" cy="537210"/>
          </a:xfrm>
          <a:prstGeom prst="homePlate">
            <a:avLst/>
          </a:prstGeom>
          <a:solidFill>
            <a:srgbClr val="1E80D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性与生殖健康是指关于性和生殖的健康状况和相关知识。</a:t>
            </a:r>
          </a:p>
        </p:txBody>
      </p:sp>
      <p:sp>
        <p:nvSpPr>
          <p:cNvPr id="6" name="1">
            <a:extLst>
              <a:ext uri="{FF2B5EF4-FFF2-40B4-BE49-F238E27FC236}">
                <a16:creationId xmlns:a16="http://schemas.microsoft.com/office/drawing/2014/main" id="{5CB79AF8-1BE9-61B2-371B-011520F239DD}"/>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grpSp>
        <p:nvGrpSpPr>
          <p:cNvPr id="65" name="2">
            <a:extLst>
              <a:ext uri="{FF2B5EF4-FFF2-40B4-BE49-F238E27FC236}">
                <a16:creationId xmlns:a16="http://schemas.microsoft.com/office/drawing/2014/main" id="{FC41737B-CE5A-1C6A-6422-0470CD27AD3B}"/>
              </a:ext>
            </a:extLst>
          </p:cNvPr>
          <p:cNvGrpSpPr/>
          <p:nvPr/>
        </p:nvGrpSpPr>
        <p:grpSpPr>
          <a:xfrm>
            <a:off x="1458595" y="2134870"/>
            <a:ext cx="2486025" cy="4093210"/>
            <a:chOff x="7087" y="3662"/>
            <a:chExt cx="3915" cy="6446"/>
          </a:xfrm>
        </p:grpSpPr>
        <p:grpSp>
          <p:nvGrpSpPr>
            <p:cNvPr id="63" name="组合 62">
              <a:extLst>
                <a:ext uri="{FF2B5EF4-FFF2-40B4-BE49-F238E27FC236}">
                  <a16:creationId xmlns:a16="http://schemas.microsoft.com/office/drawing/2014/main" id="{26B238C6-B5CC-860C-AC25-A06630DDB6D4}"/>
                </a:ext>
              </a:extLst>
            </p:cNvPr>
            <p:cNvGrpSpPr/>
            <p:nvPr/>
          </p:nvGrpSpPr>
          <p:grpSpPr>
            <a:xfrm>
              <a:off x="7087" y="3662"/>
              <a:ext cx="3915" cy="6446"/>
              <a:chOff x="7087" y="3662"/>
              <a:chExt cx="3915" cy="6446"/>
            </a:xfrm>
          </p:grpSpPr>
          <p:sp>
            <p:nvSpPr>
              <p:cNvPr id="58" name="圆角矩形 57">
                <a:extLst>
                  <a:ext uri="{FF2B5EF4-FFF2-40B4-BE49-F238E27FC236}">
                    <a16:creationId xmlns:a16="http://schemas.microsoft.com/office/drawing/2014/main" id="{0150EE72-F482-CCFF-3512-1A722AD349FB}"/>
                  </a:ext>
                </a:extLst>
              </p:cNvPr>
              <p:cNvSpPr/>
              <p:nvPr/>
            </p:nvSpPr>
            <p:spPr>
              <a:xfrm>
                <a:off x="7087"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FEA5CFFD-B18B-058E-50DA-FC4816AFDE5E}"/>
                  </a:ext>
                </a:extLst>
              </p:cNvPr>
              <p:cNvGrpSpPr/>
              <p:nvPr/>
            </p:nvGrpSpPr>
            <p:grpSpPr>
              <a:xfrm>
                <a:off x="7452" y="3662"/>
                <a:ext cx="3188" cy="1185"/>
                <a:chOff x="2730" y="3462"/>
                <a:chExt cx="3188" cy="1185"/>
              </a:xfrm>
            </p:grpSpPr>
            <p:sp>
              <p:nvSpPr>
                <p:cNvPr id="61" name="圆角矩形 60">
                  <a:extLst>
                    <a:ext uri="{FF2B5EF4-FFF2-40B4-BE49-F238E27FC236}">
                      <a16:creationId xmlns:a16="http://schemas.microsoft.com/office/drawing/2014/main" id="{BF381A80-33D9-9459-D6DE-754E1EBE07AC}"/>
                    </a:ext>
                  </a:extLst>
                </p:cNvPr>
                <p:cNvSpPr/>
                <p:nvPr>
                  <p:custDataLst>
                    <p:tags r:id="rId10"/>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8879C87F-26F0-1C92-A5A1-FC19D20B9EA2}"/>
                    </a:ext>
                  </a:extLst>
                </p:cNvPr>
                <p:cNvSpPr txBox="1"/>
                <p:nvPr>
                  <p:custDataLst>
                    <p:tags r:id="rId11"/>
                  </p:custDataLst>
                </p:nvPr>
              </p:nvSpPr>
              <p:spPr>
                <a:xfrm>
                  <a:off x="3054" y="3478"/>
                  <a:ext cx="254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怀孕与生育</a:t>
                  </a:r>
                </a:p>
              </p:txBody>
            </p:sp>
          </p:grpSp>
        </p:grpSp>
        <p:sp>
          <p:nvSpPr>
            <p:cNvPr id="64" name="文本框 63">
              <a:extLst>
                <a:ext uri="{FF2B5EF4-FFF2-40B4-BE49-F238E27FC236}">
                  <a16:creationId xmlns:a16="http://schemas.microsoft.com/office/drawing/2014/main" id="{637E269E-9E6B-CB19-4AB3-8BA0405553B8}"/>
                </a:ext>
              </a:extLst>
            </p:cNvPr>
            <p:cNvSpPr txBox="1"/>
            <p:nvPr>
              <p:custDataLst>
                <p:tags r:id="rId9"/>
              </p:custDataLst>
            </p:nvPr>
          </p:nvSpPr>
          <p:spPr>
            <a:xfrm>
              <a:off x="7210" y="5018"/>
              <a:ext cx="3650" cy="334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性与生殖健康关注怀孕和生育过程中的健康问题，包括孕期保健、分娩方式选择、产后恢复等。</a:t>
              </a:r>
            </a:p>
          </p:txBody>
        </p:sp>
      </p:grpSp>
      <p:grpSp>
        <p:nvGrpSpPr>
          <p:cNvPr id="66" name="3">
            <a:extLst>
              <a:ext uri="{FF2B5EF4-FFF2-40B4-BE49-F238E27FC236}">
                <a16:creationId xmlns:a16="http://schemas.microsoft.com/office/drawing/2014/main" id="{EE4EDE00-F79B-6334-A4B6-C407CAA97F8C}"/>
              </a:ext>
            </a:extLst>
          </p:cNvPr>
          <p:cNvGrpSpPr/>
          <p:nvPr/>
        </p:nvGrpSpPr>
        <p:grpSpPr>
          <a:xfrm>
            <a:off x="4853305" y="2125345"/>
            <a:ext cx="2486025" cy="4102735"/>
            <a:chOff x="7088" y="3647"/>
            <a:chExt cx="3915" cy="6461"/>
          </a:xfrm>
        </p:grpSpPr>
        <p:grpSp>
          <p:nvGrpSpPr>
            <p:cNvPr id="67" name="组合 66">
              <a:extLst>
                <a:ext uri="{FF2B5EF4-FFF2-40B4-BE49-F238E27FC236}">
                  <a16:creationId xmlns:a16="http://schemas.microsoft.com/office/drawing/2014/main" id="{9ECCCF30-D14B-6AC5-3F69-8D5DCB457963}"/>
                </a:ext>
              </a:extLst>
            </p:cNvPr>
            <p:cNvGrpSpPr/>
            <p:nvPr/>
          </p:nvGrpSpPr>
          <p:grpSpPr>
            <a:xfrm>
              <a:off x="7088" y="3647"/>
              <a:ext cx="3915" cy="6461"/>
              <a:chOff x="7088" y="3647"/>
              <a:chExt cx="3915" cy="6461"/>
            </a:xfrm>
          </p:grpSpPr>
          <p:sp>
            <p:nvSpPr>
              <p:cNvPr id="68" name="圆角矩形 67">
                <a:extLst>
                  <a:ext uri="{FF2B5EF4-FFF2-40B4-BE49-F238E27FC236}">
                    <a16:creationId xmlns:a16="http://schemas.microsoft.com/office/drawing/2014/main" id="{680A0A70-8D7F-421F-89B2-5D3E32940F2D}"/>
                  </a:ext>
                </a:extLst>
              </p:cNvPr>
              <p:cNvSpPr/>
              <p:nvPr>
                <p:custDataLst>
                  <p:tags r:id="rId6"/>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E796541F-C040-C4E1-3A38-70443CE312DB}"/>
                  </a:ext>
                </a:extLst>
              </p:cNvPr>
              <p:cNvGrpSpPr/>
              <p:nvPr/>
            </p:nvGrpSpPr>
            <p:grpSpPr>
              <a:xfrm>
                <a:off x="7452" y="3647"/>
                <a:ext cx="3188" cy="1164"/>
                <a:chOff x="2730" y="3447"/>
                <a:chExt cx="3188" cy="1164"/>
              </a:xfrm>
            </p:grpSpPr>
            <p:sp>
              <p:nvSpPr>
                <p:cNvPr id="70" name="圆角矩形 69">
                  <a:extLst>
                    <a:ext uri="{FF2B5EF4-FFF2-40B4-BE49-F238E27FC236}">
                      <a16:creationId xmlns:a16="http://schemas.microsoft.com/office/drawing/2014/main" id="{A6A68D33-EAEA-7D92-799E-ADA84A06F7EC}"/>
                    </a:ext>
                  </a:extLst>
                </p:cNvPr>
                <p:cNvSpPr/>
                <p:nvPr>
                  <p:custDataLst>
                    <p:tags r:id="rId7"/>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397E71BE-E3D4-8A55-1897-31BAFB5B4F92}"/>
                    </a:ext>
                  </a:extLst>
                </p:cNvPr>
                <p:cNvSpPr txBox="1"/>
                <p:nvPr>
                  <p:custDataLst>
                    <p:tags r:id="rId8"/>
                  </p:custDataLst>
                </p:nvPr>
              </p:nvSpPr>
              <p:spPr>
                <a:xfrm>
                  <a:off x="3092" y="3447"/>
                  <a:ext cx="2464"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生理期健康</a:t>
                  </a:r>
                </a:p>
              </p:txBody>
            </p:sp>
          </p:grpSp>
        </p:grpSp>
        <p:sp>
          <p:nvSpPr>
            <p:cNvPr id="73" name="文本框 72">
              <a:extLst>
                <a:ext uri="{FF2B5EF4-FFF2-40B4-BE49-F238E27FC236}">
                  <a16:creationId xmlns:a16="http://schemas.microsoft.com/office/drawing/2014/main" id="{41C28ABE-E228-6BC9-E6C7-4F8834A70CD7}"/>
                </a:ext>
              </a:extLst>
            </p:cNvPr>
            <p:cNvSpPr txBox="1"/>
            <p:nvPr>
              <p:custDataLst>
                <p:tags r:id="rId5"/>
              </p:custDataLst>
            </p:nvPr>
          </p:nvSpPr>
          <p:spPr>
            <a:xfrm>
              <a:off x="7210" y="5075"/>
              <a:ext cx="3631" cy="3340"/>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生理期健康涉及女性的月经周期、月经血量、月经痛等问题，以及有关月经疾病的预防和治疗。</a:t>
              </a:r>
            </a:p>
          </p:txBody>
        </p:sp>
      </p:grpSp>
      <p:grpSp>
        <p:nvGrpSpPr>
          <p:cNvPr id="74" name="4">
            <a:extLst>
              <a:ext uri="{FF2B5EF4-FFF2-40B4-BE49-F238E27FC236}">
                <a16:creationId xmlns:a16="http://schemas.microsoft.com/office/drawing/2014/main" id="{38EB826B-A23F-D32B-12F4-310AD827E911}"/>
              </a:ext>
            </a:extLst>
          </p:cNvPr>
          <p:cNvGrpSpPr/>
          <p:nvPr/>
        </p:nvGrpSpPr>
        <p:grpSpPr>
          <a:xfrm>
            <a:off x="8247380" y="2145030"/>
            <a:ext cx="2486025" cy="4083050"/>
            <a:chOff x="7088" y="4177"/>
            <a:chExt cx="3915" cy="5931"/>
          </a:xfrm>
        </p:grpSpPr>
        <p:sp>
          <p:nvSpPr>
            <p:cNvPr id="76" name="圆角矩形 75">
              <a:extLst>
                <a:ext uri="{FF2B5EF4-FFF2-40B4-BE49-F238E27FC236}">
                  <a16:creationId xmlns:a16="http://schemas.microsoft.com/office/drawing/2014/main" id="{0E0B7FC0-C65C-8BCA-052C-98861CFC692E}"/>
                </a:ext>
              </a:extLst>
            </p:cNvPr>
            <p:cNvSpPr/>
            <p:nvPr>
              <p:custDataLst>
                <p:tags r:id="rId3"/>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6DFF5EC4-7459-1A79-F385-CF088049D31A}"/>
                </a:ext>
              </a:extLst>
            </p:cNvPr>
            <p:cNvSpPr txBox="1"/>
            <p:nvPr>
              <p:custDataLst>
                <p:tags r:id="rId4"/>
              </p:custDataLst>
            </p:nvPr>
          </p:nvSpPr>
          <p:spPr>
            <a:xfrm>
              <a:off x="7210" y="4998"/>
              <a:ext cx="3584" cy="4288"/>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性与生殖健康教育旨在提供有关性、避孕、性传播疾病、怀孕与生育及月经健康的相关知识和技能，从而促进个人的性与生殖健康。</a:t>
              </a:r>
            </a:p>
          </p:txBody>
        </p:sp>
      </p:grpSp>
    </p:spTree>
    <p:extLst>
      <p:ext uri="{BB962C8B-B14F-4D97-AF65-F5344CB8AC3E}">
        <p14:creationId xmlns:p14="http://schemas.microsoft.com/office/powerpoint/2010/main" val="136007029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5E150-6827-1772-0645-7EFD637CC23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0FE9FD3E-2140-D336-AB50-6FAA934CAFB5}"/>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二、学校开展性与生殖健康教育的意义</a:t>
            </a:r>
          </a:p>
        </p:txBody>
      </p:sp>
      <p:grpSp>
        <p:nvGrpSpPr>
          <p:cNvPr id="17" name="组合 16">
            <a:extLst>
              <a:ext uri="{FF2B5EF4-FFF2-40B4-BE49-F238E27FC236}">
                <a16:creationId xmlns:a16="http://schemas.microsoft.com/office/drawing/2014/main" id="{3A048255-A567-E487-1E6C-37810887FCE6}"/>
              </a:ext>
            </a:extLst>
          </p:cNvPr>
          <p:cNvGrpSpPr/>
          <p:nvPr/>
        </p:nvGrpSpPr>
        <p:grpSpPr>
          <a:xfrm>
            <a:off x="732829" y="1401606"/>
            <a:ext cx="10713720" cy="2373391"/>
            <a:chOff x="1586" y="5328"/>
            <a:chExt cx="16872" cy="4752"/>
          </a:xfrm>
        </p:grpSpPr>
        <p:sp>
          <p:nvSpPr>
            <p:cNvPr id="8" name="圆角矩形 7">
              <a:extLst>
                <a:ext uri="{FF2B5EF4-FFF2-40B4-BE49-F238E27FC236}">
                  <a16:creationId xmlns:a16="http://schemas.microsoft.com/office/drawing/2014/main" id="{2AAF424D-EFF8-6D3C-C8D1-DDD321CF641C}"/>
                </a:ext>
              </a:extLst>
            </p:cNvPr>
            <p:cNvSpPr/>
            <p:nvPr>
              <p:custDataLst>
                <p:tags r:id="rId5"/>
              </p:custDataLst>
            </p:nvPr>
          </p:nvSpPr>
          <p:spPr>
            <a:xfrm>
              <a:off x="1586" y="5832"/>
              <a:ext cx="16872" cy="4248"/>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9658C94-76C6-363B-7704-20E9E110070B}"/>
                </a:ext>
              </a:extLst>
            </p:cNvPr>
            <p:cNvSpPr txBox="1"/>
            <p:nvPr/>
          </p:nvSpPr>
          <p:spPr>
            <a:xfrm>
              <a:off x="1808" y="6262"/>
              <a:ext cx="16353" cy="3456"/>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性教育应该是贯穿于人的一生的一项重要内容，而不只是在人生的某一个阶段得到重视。更何况，我国的早期性教育质量一直不容乐观，往往处于“敷衍了事”或“回避”的状态。即学校按照规定开展了性教育，但是落到实处一般就采取“一带而过”的办法，很难达到真正的教学效果。学生一直存在着性困惑，并没有得到真正的解决。所以从一定程度上说，在学校开展性教育，是给即将步入成年的学生“补课”，而且是在最需要的关头“恶补”性知识。</a:t>
              </a:r>
            </a:p>
          </p:txBody>
        </p:sp>
        <p:sp>
          <p:nvSpPr>
            <p:cNvPr id="15" name="圆角矩形 14">
              <a:extLst>
                <a:ext uri="{FF2B5EF4-FFF2-40B4-BE49-F238E27FC236}">
                  <a16:creationId xmlns:a16="http://schemas.microsoft.com/office/drawing/2014/main" id="{58959EF9-AB5E-22BB-E9E7-A12DFF7D6918}"/>
                </a:ext>
              </a:extLst>
            </p:cNvPr>
            <p:cNvSpPr/>
            <p:nvPr>
              <p:custDataLst>
                <p:tags r:id="rId6"/>
              </p:custDataLst>
            </p:nvPr>
          </p:nvSpPr>
          <p:spPr>
            <a:xfrm>
              <a:off x="4648" y="5328"/>
              <a:ext cx="10767"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4A7A0AC3-EE3C-8C05-1760-F350F71BB1A8}"/>
                </a:ext>
              </a:extLst>
            </p:cNvPr>
            <p:cNvSpPr txBox="1"/>
            <p:nvPr>
              <p:custDataLst>
                <p:tags r:id="rId7"/>
              </p:custDataLst>
            </p:nvPr>
          </p:nvSpPr>
          <p:spPr>
            <a:xfrm>
              <a:off x="4948" y="5386"/>
              <a:ext cx="10133"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学生有性方面的困惑，学校的性教育有重要意义</a:t>
              </a:r>
            </a:p>
          </p:txBody>
        </p:sp>
      </p:grpSp>
      <p:grpSp>
        <p:nvGrpSpPr>
          <p:cNvPr id="31" name="组合 30">
            <a:extLst>
              <a:ext uri="{FF2B5EF4-FFF2-40B4-BE49-F238E27FC236}">
                <a16:creationId xmlns:a16="http://schemas.microsoft.com/office/drawing/2014/main" id="{99BF5342-D082-2CA1-3F93-2E8D54625CDB}"/>
              </a:ext>
            </a:extLst>
          </p:cNvPr>
          <p:cNvGrpSpPr/>
          <p:nvPr/>
        </p:nvGrpSpPr>
        <p:grpSpPr>
          <a:xfrm>
            <a:off x="732829" y="4093615"/>
            <a:ext cx="10713720" cy="2005296"/>
            <a:chOff x="1526" y="6830"/>
            <a:chExt cx="16872" cy="4015"/>
          </a:xfrm>
        </p:grpSpPr>
        <p:sp>
          <p:nvSpPr>
            <p:cNvPr id="38" name="圆角矩形 7">
              <a:extLst>
                <a:ext uri="{FF2B5EF4-FFF2-40B4-BE49-F238E27FC236}">
                  <a16:creationId xmlns:a16="http://schemas.microsoft.com/office/drawing/2014/main" id="{8C820889-DE20-15FF-65FD-0819307E51DE}"/>
                </a:ext>
              </a:extLst>
            </p:cNvPr>
            <p:cNvSpPr/>
            <p:nvPr>
              <p:custDataLst>
                <p:tags r:id="rId2"/>
              </p:custDataLst>
            </p:nvPr>
          </p:nvSpPr>
          <p:spPr>
            <a:xfrm>
              <a:off x="1526" y="7389"/>
              <a:ext cx="16872" cy="345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3EF8FC1-7A14-209E-39D2-6BA3505614A5}"/>
                </a:ext>
              </a:extLst>
            </p:cNvPr>
            <p:cNvSpPr txBox="1"/>
            <p:nvPr/>
          </p:nvSpPr>
          <p:spPr>
            <a:xfrm>
              <a:off x="1809" y="7748"/>
              <a:ext cx="16292"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通过对各个学校的走访中了解到，实际上各学校都开展了一定形式的性教育，但效果不是很好。很多学校只是将性教育设为自学课程，接受教育的学生面很窄；有的学校是在心理咨询方面涉及了相关的内容；有的学校则只有一些学生组织会开展一些性教育方面的相关活动。可见，学校开展性教育的情况还需要进一步加以改善。</a:t>
              </a:r>
            </a:p>
          </p:txBody>
        </p:sp>
        <p:sp>
          <p:nvSpPr>
            <p:cNvPr id="40" name="圆角矩形 14">
              <a:extLst>
                <a:ext uri="{FF2B5EF4-FFF2-40B4-BE49-F238E27FC236}">
                  <a16:creationId xmlns:a16="http://schemas.microsoft.com/office/drawing/2014/main" id="{1C85AD21-B758-1731-47FB-5F86204869F5}"/>
                </a:ext>
              </a:extLst>
            </p:cNvPr>
            <p:cNvSpPr/>
            <p:nvPr>
              <p:custDataLst>
                <p:tags r:id="rId3"/>
              </p:custDataLst>
            </p:nvPr>
          </p:nvSpPr>
          <p:spPr>
            <a:xfrm>
              <a:off x="4888" y="6830"/>
              <a:ext cx="10673"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63A027DC-953C-0449-4192-D743126BE997}"/>
                </a:ext>
              </a:extLst>
            </p:cNvPr>
            <p:cNvSpPr txBox="1"/>
            <p:nvPr>
              <p:custDataLst>
                <p:tags r:id="rId4"/>
              </p:custDataLst>
            </p:nvPr>
          </p:nvSpPr>
          <p:spPr>
            <a:xfrm>
              <a:off x="5449" y="6866"/>
              <a:ext cx="9551"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学校有一定的性教育但效果不佳</a:t>
              </a:r>
            </a:p>
          </p:txBody>
        </p:sp>
      </p:grpSp>
    </p:spTree>
    <p:extLst>
      <p:ext uri="{BB962C8B-B14F-4D97-AF65-F5344CB8AC3E}">
        <p14:creationId xmlns:p14="http://schemas.microsoft.com/office/powerpoint/2010/main" val="1649083937"/>
      </p:ext>
    </p:extLst>
  </p:cSld>
  <p:clrMapOvr>
    <a:masterClrMapping/>
  </p:clrMapOvr>
  <p:transition spd="slow" advTm="400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96FC8-CEA6-300B-1BF8-3FC06F4B0118}"/>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84655D32-186F-931C-A8CC-887A703444B4}"/>
              </a:ext>
            </a:extLst>
          </p:cNvPr>
          <p:cNvGrpSpPr/>
          <p:nvPr/>
        </p:nvGrpSpPr>
        <p:grpSpPr>
          <a:xfrm>
            <a:off x="1137686" y="1609125"/>
            <a:ext cx="10066020" cy="4068445"/>
            <a:chOff x="1989" y="3952"/>
            <a:chExt cx="15852" cy="6407"/>
          </a:xfrm>
        </p:grpSpPr>
        <p:sp>
          <p:nvSpPr>
            <p:cNvPr id="23" name="任意多边形: 形状 6">
              <a:extLst>
                <a:ext uri="{FF2B5EF4-FFF2-40B4-BE49-F238E27FC236}">
                  <a16:creationId xmlns:a16="http://schemas.microsoft.com/office/drawing/2014/main" id="{A5C103F6-5DD8-0A8E-DD23-B5EA19354EA8}"/>
                </a:ext>
              </a:extLst>
            </p:cNvPr>
            <p:cNvSpPr/>
            <p:nvPr>
              <p:custDataLst>
                <p:tags r:id="rId2"/>
              </p:custDataLst>
            </p:nvPr>
          </p:nvSpPr>
          <p:spPr>
            <a:xfrm>
              <a:off x="2528" y="3952"/>
              <a:ext cx="15313" cy="1746"/>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第一，改善学校的性教育要从学校层面重视起来。只有在学校高度重视的基础上，才能有进一步的发展。</a:t>
              </a:r>
            </a:p>
          </p:txBody>
        </p:sp>
        <p:sp>
          <p:nvSpPr>
            <p:cNvPr id="24" name="任意多边形: 形状 7">
              <a:extLst>
                <a:ext uri="{FF2B5EF4-FFF2-40B4-BE49-F238E27FC236}">
                  <a16:creationId xmlns:a16="http://schemas.microsoft.com/office/drawing/2014/main" id="{C7AED2EE-058D-EC14-D539-4F663775D59A}"/>
                </a:ext>
              </a:extLst>
            </p:cNvPr>
            <p:cNvSpPr/>
            <p:nvPr>
              <p:custDataLst>
                <p:tags r:id="rId3"/>
              </p:custDataLst>
            </p:nvPr>
          </p:nvSpPr>
          <p:spPr>
            <a:xfrm>
              <a:off x="2530" y="5916"/>
              <a:ext cx="15308" cy="2319"/>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第二，学校性教育要逐步走向全方位、专业化。全方位主要是指学校中的性教育要扩大范围，覆盖每个学生，还要加大宣传力度。专业化一方面是知识内容的专业化；另一方面是教师水平的专业化。因为性教育涉及的教学内容是有一定的专业性的，需要由专业的老师进行正确引导。</a:t>
              </a:r>
            </a:p>
          </p:txBody>
        </p:sp>
        <p:sp>
          <p:nvSpPr>
            <p:cNvPr id="26" name="任意多边形: 形状 8">
              <a:extLst>
                <a:ext uri="{FF2B5EF4-FFF2-40B4-BE49-F238E27FC236}">
                  <a16:creationId xmlns:a16="http://schemas.microsoft.com/office/drawing/2014/main" id="{597DAB37-A0A9-9EBE-036F-BE47F4B2273F}"/>
                </a:ext>
              </a:extLst>
            </p:cNvPr>
            <p:cNvSpPr/>
            <p:nvPr>
              <p:custDataLst>
                <p:tags r:id="rId4"/>
              </p:custDataLst>
            </p:nvPr>
          </p:nvSpPr>
          <p:spPr>
            <a:xfrm>
              <a:off x="2533" y="8453"/>
              <a:ext cx="15303" cy="1906"/>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第三，教育模式多元化。课堂教学是性教育的主要方式，但并不是单一模式。课堂外的教育形式也可以收到良好的效果，如设立专门的咨询机构，开展宣传活动、举办讲座都可以辅助课堂教学，弥补其不足。</a:t>
              </a:r>
            </a:p>
          </p:txBody>
        </p:sp>
        <p:grpSp>
          <p:nvGrpSpPr>
            <p:cNvPr id="49" name="组合 48">
              <a:extLst>
                <a:ext uri="{FF2B5EF4-FFF2-40B4-BE49-F238E27FC236}">
                  <a16:creationId xmlns:a16="http://schemas.microsoft.com/office/drawing/2014/main" id="{40537E42-1F62-E60F-BE6C-3A02523042B7}"/>
                </a:ext>
              </a:extLst>
            </p:cNvPr>
            <p:cNvGrpSpPr/>
            <p:nvPr/>
          </p:nvGrpSpPr>
          <p:grpSpPr>
            <a:xfrm>
              <a:off x="1989" y="4074"/>
              <a:ext cx="225" cy="5824"/>
              <a:chOff x="1989" y="4074"/>
              <a:chExt cx="225" cy="5824"/>
            </a:xfrm>
          </p:grpSpPr>
          <p:cxnSp>
            <p:nvCxnSpPr>
              <p:cNvPr id="30" name="直接连接符 29">
                <a:extLst>
                  <a:ext uri="{FF2B5EF4-FFF2-40B4-BE49-F238E27FC236}">
                    <a16:creationId xmlns:a16="http://schemas.microsoft.com/office/drawing/2014/main" id="{0533B4F8-B95B-E4D0-BDA9-79F6390C17BE}"/>
                  </a:ext>
                </a:extLst>
              </p:cNvPr>
              <p:cNvCxnSpPr/>
              <p:nvPr>
                <p:custDataLst>
                  <p:tags r:id="rId5"/>
                </p:custDataLst>
              </p:nvPr>
            </p:nvCxnSpPr>
            <p:spPr>
              <a:xfrm>
                <a:off x="2099" y="4074"/>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73387E25-9FDB-2710-DE8C-0EE686A86035}"/>
                  </a:ext>
                </a:extLst>
              </p:cNvPr>
              <p:cNvSpPr/>
              <p:nvPr/>
            </p:nvSpPr>
            <p:spPr>
              <a:xfrm>
                <a:off x="1989" y="4825"/>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9C6FEB7C-7CA7-3C3D-2DF7-1C788C80A93E}"/>
                  </a:ext>
                </a:extLst>
              </p:cNvPr>
              <p:cNvSpPr/>
              <p:nvPr>
                <p:custDataLst>
                  <p:tags r:id="rId6"/>
                </p:custDataLst>
              </p:nvPr>
            </p:nvSpPr>
            <p:spPr>
              <a:xfrm>
                <a:off x="1989" y="6950"/>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7BB4137-EFCA-A492-7D77-DA34DEF21F41}"/>
                  </a:ext>
                </a:extLst>
              </p:cNvPr>
              <p:cNvSpPr/>
              <p:nvPr>
                <p:custDataLst>
                  <p:tags r:id="rId7"/>
                </p:custDataLst>
              </p:nvPr>
            </p:nvSpPr>
            <p:spPr>
              <a:xfrm>
                <a:off x="1989" y="9289"/>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E2F2D6D1-5112-4DBE-2A96-4E863A69813E}"/>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三、关于改善学校性教育的建议</a:t>
            </a:r>
          </a:p>
        </p:txBody>
      </p:sp>
    </p:spTree>
    <p:extLst>
      <p:ext uri="{BB962C8B-B14F-4D97-AF65-F5344CB8AC3E}">
        <p14:creationId xmlns:p14="http://schemas.microsoft.com/office/powerpoint/2010/main" val="333974622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BCEBE-E97A-2039-FD0F-638842689A06}"/>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F042F43-A70E-4255-679D-7E3CE144AF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8CA795E-2E61-370F-918B-C864D1E73CC3}"/>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E319D4A8-1599-A8B4-B835-A34A6C82153F}"/>
              </a:ext>
            </a:extLst>
          </p:cNvPr>
          <p:cNvGrpSpPr/>
          <p:nvPr/>
        </p:nvGrpSpPr>
        <p:grpSpPr>
          <a:xfrm>
            <a:off x="1494906" y="1289588"/>
            <a:ext cx="8966893" cy="1885228"/>
            <a:chOff x="-1334" y="3008"/>
            <a:chExt cx="14121" cy="2969"/>
          </a:xfrm>
        </p:grpSpPr>
        <p:sp>
          <p:nvSpPr>
            <p:cNvPr id="11" name="矩形 10">
              <a:extLst>
                <a:ext uri="{FF2B5EF4-FFF2-40B4-BE49-F238E27FC236}">
                  <a16:creationId xmlns:a16="http://schemas.microsoft.com/office/drawing/2014/main" id="{C84230B4-32D3-A816-0A72-17CD448A463C}"/>
                </a:ext>
              </a:extLst>
            </p:cNvPr>
            <p:cNvSpPr/>
            <p:nvPr>
              <p:custDataLst>
                <p:tags r:id="rId2"/>
              </p:custDataLst>
            </p:nvPr>
          </p:nvSpPr>
          <p:spPr>
            <a:xfrm>
              <a:off x="-1334" y="4300"/>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爱情与伦理道德</a:t>
              </a:r>
            </a:p>
          </p:txBody>
        </p:sp>
        <p:sp>
          <p:nvSpPr>
            <p:cNvPr id="12" name="矩形 11">
              <a:extLst>
                <a:ext uri="{FF2B5EF4-FFF2-40B4-BE49-F238E27FC236}">
                  <a16:creationId xmlns:a16="http://schemas.microsoft.com/office/drawing/2014/main" id="{D6FEE685-5D80-79D6-E665-6224AF97C68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单元二</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57456217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C44F-1A75-8952-BBB0-2F7F6C3330BC}"/>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4D37FB8-6949-D047-6FAD-37B4881B52FD}"/>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1F66E4E-33DA-13A0-4EAC-1E8A9D006CEA}"/>
              </a:ext>
            </a:extLst>
          </p:cNvPr>
          <p:cNvSpPr txBox="1"/>
          <p:nvPr>
            <p:custDataLst>
              <p:tags r:id="rId1"/>
            </p:custDataLst>
          </p:nvPr>
        </p:nvSpPr>
        <p:spPr>
          <a:xfrm>
            <a:off x="1415718" y="1585018"/>
            <a:ext cx="9360564"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理解如何选择恋爱对象的基本知识。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理解如何面对失恋。</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掌握爱情与伦理道德知识。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通过对爱情与伦理道德知识的学习，有效掌握相关知识，对健康产生积极影响。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养成健康的生活方式，树立正确的性与健康的理念与观念。</a:t>
            </a:r>
          </a:p>
        </p:txBody>
      </p:sp>
    </p:spTree>
    <p:extLst>
      <p:ext uri="{BB962C8B-B14F-4D97-AF65-F5344CB8AC3E}">
        <p14:creationId xmlns:p14="http://schemas.microsoft.com/office/powerpoint/2010/main" val="762783859"/>
      </p:ext>
    </p:extLst>
  </p:cSld>
  <p:clrMapOvr>
    <a:masterClrMapping/>
  </p:clrMapOvr>
  <p:transition spd="slow" advTm="4000">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9C070-0365-A979-E546-38724695BF2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23C4CFD4-73AD-CDD7-6BFD-6B76E1F79844}"/>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402375E-281E-AA24-2754-A16DC70209AB}"/>
              </a:ext>
            </a:extLst>
          </p:cNvPr>
          <p:cNvSpPr txBox="1"/>
          <p:nvPr>
            <p:custDataLst>
              <p:tags r:id="rId1"/>
            </p:custDataLst>
          </p:nvPr>
        </p:nvSpPr>
        <p:spPr>
          <a:xfrm>
            <a:off x="666278" y="1561004"/>
            <a:ext cx="10859444" cy="419839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爱情中的一个很重要的因素就是陪伴。人们最开始寻找另一半的初衷都是为了身边能够有一个人陪伴。而在普通人的生活当中，最常见的一种爱情就是校园恋情，这种看似普通却又不平凡的爱情，在大学中是最多见的，甚至有的人从初中或者高中开始就找到了要决定共度余生的另一半。</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他们往往一起上课，一起去食堂吃饭，一起参加课间的活动。参加同学聚会的时候，往往都是他们最显眼，走到哪里都是成双成对的。不仅如此，在毕业以后可能朋友圈里面最快传出结婚消息的就是他们。这样的一种爱情，从校园到结婚的礼堂，互相陪伴彼此的时间长达数十年，这样的爱情可以说是十分让人羡慕的。</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爱情是亲密、激情、承诺三大要素的组合。每个人对爱情都有美好的向往，需要提醒的是，每个人都有追求美好爱情的权利，但要在尊重自己、尊重他人、不伤害他人的前提下，用自己的能力、魅力、机智、幽默来吸引对方，发展两相情愿的恋爱关系。</a:t>
            </a:r>
          </a:p>
        </p:txBody>
      </p:sp>
    </p:spTree>
    <p:extLst>
      <p:ext uri="{BB962C8B-B14F-4D97-AF65-F5344CB8AC3E}">
        <p14:creationId xmlns:p14="http://schemas.microsoft.com/office/powerpoint/2010/main" val="1877539680"/>
      </p:ext>
    </p:extLst>
  </p:cSld>
  <p:clrMapOvr>
    <a:masterClrMapping/>
  </p:clrMapOvr>
  <p:transition spd="slow" advTm="4000">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8E732-08E8-A627-567A-CDEB3AB82EF5}"/>
            </a:ext>
          </a:extLst>
        </p:cNvPr>
        <p:cNvGrpSpPr/>
        <p:nvPr/>
      </p:nvGrpSpPr>
      <p:grpSpPr>
        <a:xfrm>
          <a:off x="0" y="0"/>
          <a:ext cx="0" cy="0"/>
          <a:chOff x="0" y="0"/>
          <a:chExt cx="0" cy="0"/>
        </a:xfrm>
      </p:grpSpPr>
      <p:sp>
        <p:nvSpPr>
          <p:cNvPr id="6" name="1">
            <a:extLst>
              <a:ext uri="{FF2B5EF4-FFF2-40B4-BE49-F238E27FC236}">
                <a16:creationId xmlns:a16="http://schemas.microsoft.com/office/drawing/2014/main" id="{D294C266-3295-7D42-2E04-11C93FACDD04}"/>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一、选择恋爱对象</a:t>
            </a:r>
          </a:p>
        </p:txBody>
      </p:sp>
      <p:grpSp>
        <p:nvGrpSpPr>
          <p:cNvPr id="17" name="组合 16">
            <a:extLst>
              <a:ext uri="{FF2B5EF4-FFF2-40B4-BE49-F238E27FC236}">
                <a16:creationId xmlns:a16="http://schemas.microsoft.com/office/drawing/2014/main" id="{C15AC2B4-7948-E7A2-788E-9049B4E79034}"/>
              </a:ext>
            </a:extLst>
          </p:cNvPr>
          <p:cNvGrpSpPr/>
          <p:nvPr/>
        </p:nvGrpSpPr>
        <p:grpSpPr>
          <a:xfrm>
            <a:off x="732829" y="1243815"/>
            <a:ext cx="10713720" cy="2276997"/>
            <a:chOff x="1586" y="5348"/>
            <a:chExt cx="16872" cy="4559"/>
          </a:xfrm>
        </p:grpSpPr>
        <p:sp>
          <p:nvSpPr>
            <p:cNvPr id="8" name="圆角矩形 7">
              <a:extLst>
                <a:ext uri="{FF2B5EF4-FFF2-40B4-BE49-F238E27FC236}">
                  <a16:creationId xmlns:a16="http://schemas.microsoft.com/office/drawing/2014/main" id="{7C98687F-B622-3AE4-5026-78F2078B85E5}"/>
                </a:ext>
              </a:extLst>
            </p:cNvPr>
            <p:cNvSpPr/>
            <p:nvPr>
              <p:custDataLst>
                <p:tags r:id="rId5"/>
              </p:custDataLst>
            </p:nvPr>
          </p:nvSpPr>
          <p:spPr>
            <a:xfrm>
              <a:off x="1586" y="5832"/>
              <a:ext cx="16872" cy="407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D6D8819D-AEDA-AD0D-D1B8-715CB4A58017}"/>
                </a:ext>
              </a:extLst>
            </p:cNvPr>
            <p:cNvSpPr txBox="1"/>
            <p:nvPr/>
          </p:nvSpPr>
          <p:spPr>
            <a:xfrm>
              <a:off x="1808" y="6262"/>
              <a:ext cx="16353" cy="3456"/>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成熟的个性是指一个人能够客观地认识自己和他人，能够根据事实而不是感觉行事。恋爱双方是否具有成熟的个性与恋爱能否成功有很大关系。在恋爱关系中，需要双方都能够客观和现实地看待问题，不以“小我”为中心，在很多事情上考虑和照顾双方的利益。同时，双方还要建设性地处理各种问题，不感情用事，不急于求成。在相处中也决定了这个人能够充分地理解对方的苦衷，具有同情心和宽容的态度，可以利己但不损人</a:t>
              </a:r>
            </a:p>
          </p:txBody>
        </p:sp>
        <p:sp>
          <p:nvSpPr>
            <p:cNvPr id="15" name="圆角矩形 14">
              <a:extLst>
                <a:ext uri="{FF2B5EF4-FFF2-40B4-BE49-F238E27FC236}">
                  <a16:creationId xmlns:a16="http://schemas.microsoft.com/office/drawing/2014/main" id="{351EC364-4D9E-A9CA-00D4-B0FD3C9C46A5}"/>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453905FF-7088-7E5D-BDC1-B404BE3D5AF4}"/>
                </a:ext>
              </a:extLst>
            </p:cNvPr>
            <p:cNvSpPr txBox="1"/>
            <p:nvPr>
              <p:custDataLst>
                <p:tags r:id="rId7"/>
              </p:custDataLst>
            </p:nvPr>
          </p:nvSpPr>
          <p:spPr>
            <a:xfrm>
              <a:off x="7728" y="5418"/>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成熟的个性</a:t>
              </a:r>
            </a:p>
          </p:txBody>
        </p:sp>
      </p:grpSp>
      <p:grpSp>
        <p:nvGrpSpPr>
          <p:cNvPr id="31" name="组合 30">
            <a:extLst>
              <a:ext uri="{FF2B5EF4-FFF2-40B4-BE49-F238E27FC236}">
                <a16:creationId xmlns:a16="http://schemas.microsoft.com/office/drawing/2014/main" id="{EF2E9FD5-673E-1AD9-A998-AF6801A0F8D6}"/>
              </a:ext>
            </a:extLst>
          </p:cNvPr>
          <p:cNvGrpSpPr/>
          <p:nvPr/>
        </p:nvGrpSpPr>
        <p:grpSpPr>
          <a:xfrm>
            <a:off x="732829" y="3668706"/>
            <a:ext cx="10713720" cy="2371394"/>
            <a:chOff x="1526" y="5257"/>
            <a:chExt cx="16872" cy="4748"/>
          </a:xfrm>
        </p:grpSpPr>
        <p:sp>
          <p:nvSpPr>
            <p:cNvPr id="38" name="圆角矩形 7">
              <a:extLst>
                <a:ext uri="{FF2B5EF4-FFF2-40B4-BE49-F238E27FC236}">
                  <a16:creationId xmlns:a16="http://schemas.microsoft.com/office/drawing/2014/main" id="{0103D2E9-1715-5B6B-9C6F-516F3649B689}"/>
                </a:ext>
              </a:extLst>
            </p:cNvPr>
            <p:cNvSpPr/>
            <p:nvPr>
              <p:custDataLst>
                <p:tags r:id="rId2"/>
              </p:custDataLst>
            </p:nvPr>
          </p:nvSpPr>
          <p:spPr>
            <a:xfrm>
              <a:off x="1526" y="5832"/>
              <a:ext cx="16872" cy="417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30F0ECD8-6E23-D718-90AE-16BBA98BF6DA}"/>
                </a:ext>
              </a:extLst>
            </p:cNvPr>
            <p:cNvSpPr txBox="1"/>
            <p:nvPr/>
          </p:nvSpPr>
          <p:spPr>
            <a:xfrm>
              <a:off x="1809" y="6253"/>
              <a:ext cx="16292" cy="3456"/>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价值观决定了一个人对自己、对他人、对社会和对人生的态度，也决定了这个人对是非、好坏、善悲、道德与不道德等问题的基本认识。可以说，价值观是影响一个人的行为方式和人际关系的核心因素，涉及一个人的生活目的和为达到目的而采用的手段。选择恋爱对象时，要先想清楚自己和对方各持有什么价值观，双方价值观相同或相近时，会使恋爱双方产生安全感和满足感，才容易接受彼此，密切交往，进而建立和谐的关系。</a:t>
              </a:r>
            </a:p>
          </p:txBody>
        </p:sp>
        <p:sp>
          <p:nvSpPr>
            <p:cNvPr id="40" name="圆角矩形 14">
              <a:extLst>
                <a:ext uri="{FF2B5EF4-FFF2-40B4-BE49-F238E27FC236}">
                  <a16:creationId xmlns:a16="http://schemas.microsoft.com/office/drawing/2014/main" id="{6C2ED92B-40AE-0DC2-06D1-5FC1A1EF7DC4}"/>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19976FD2-E169-82DF-43D2-E5AB8BA618AE}"/>
                </a:ext>
              </a:extLst>
            </p:cNvPr>
            <p:cNvSpPr txBox="1"/>
            <p:nvPr>
              <p:custDataLst>
                <p:tags r:id="rId4"/>
              </p:custDataLst>
            </p:nvPr>
          </p:nvSpPr>
          <p:spPr>
            <a:xfrm>
              <a:off x="7713" y="5327"/>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相同的价值观</a:t>
              </a:r>
            </a:p>
          </p:txBody>
        </p:sp>
      </p:grpSp>
    </p:spTree>
    <p:extLst>
      <p:ext uri="{BB962C8B-B14F-4D97-AF65-F5344CB8AC3E}">
        <p14:creationId xmlns:p14="http://schemas.microsoft.com/office/powerpoint/2010/main" val="3270628472"/>
      </p:ext>
    </p:extLst>
  </p:cSld>
  <p:clrMapOvr>
    <a:masterClrMapping/>
  </p:clrMapOvr>
  <p:transition spd="slow" advTm="4000">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31634-9562-59AC-86F8-067A8BDDB2A9}"/>
            </a:ext>
          </a:extLst>
        </p:cNvPr>
        <p:cNvGrpSpPr/>
        <p:nvPr/>
      </p:nvGrpSpPr>
      <p:grpSpPr>
        <a:xfrm>
          <a:off x="0" y="0"/>
          <a:ext cx="0" cy="0"/>
          <a:chOff x="0" y="0"/>
          <a:chExt cx="0" cy="0"/>
        </a:xfrm>
      </p:grpSpPr>
      <p:sp>
        <p:nvSpPr>
          <p:cNvPr id="6" name="1">
            <a:extLst>
              <a:ext uri="{FF2B5EF4-FFF2-40B4-BE49-F238E27FC236}">
                <a16:creationId xmlns:a16="http://schemas.microsoft.com/office/drawing/2014/main" id="{695E4609-6DF0-7E3F-9D74-2F0951C82B40}"/>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一、选择恋爱对象</a:t>
            </a:r>
          </a:p>
        </p:txBody>
      </p:sp>
      <p:grpSp>
        <p:nvGrpSpPr>
          <p:cNvPr id="17" name="组合 16">
            <a:extLst>
              <a:ext uri="{FF2B5EF4-FFF2-40B4-BE49-F238E27FC236}">
                <a16:creationId xmlns:a16="http://schemas.microsoft.com/office/drawing/2014/main" id="{8D7FCFDB-DEF3-431A-9E36-AE7B17994A2B}"/>
              </a:ext>
            </a:extLst>
          </p:cNvPr>
          <p:cNvGrpSpPr/>
          <p:nvPr/>
        </p:nvGrpSpPr>
        <p:grpSpPr>
          <a:xfrm>
            <a:off x="732829" y="1243815"/>
            <a:ext cx="10713720" cy="2615125"/>
            <a:chOff x="1586" y="5348"/>
            <a:chExt cx="16872" cy="5236"/>
          </a:xfrm>
        </p:grpSpPr>
        <p:sp>
          <p:nvSpPr>
            <p:cNvPr id="8" name="圆角矩形 7">
              <a:extLst>
                <a:ext uri="{FF2B5EF4-FFF2-40B4-BE49-F238E27FC236}">
                  <a16:creationId xmlns:a16="http://schemas.microsoft.com/office/drawing/2014/main" id="{3485DA05-2E5A-C198-9604-8C88D827EC6A}"/>
                </a:ext>
              </a:extLst>
            </p:cNvPr>
            <p:cNvSpPr/>
            <p:nvPr>
              <p:custDataLst>
                <p:tags r:id="rId5"/>
              </p:custDataLst>
            </p:nvPr>
          </p:nvSpPr>
          <p:spPr>
            <a:xfrm>
              <a:off x="1586" y="5832"/>
              <a:ext cx="16872" cy="475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CCE3C49-252B-A05C-17FE-F9817D6FEE37}"/>
                </a:ext>
              </a:extLst>
            </p:cNvPr>
            <p:cNvSpPr txBox="1"/>
            <p:nvPr/>
          </p:nvSpPr>
          <p:spPr>
            <a:xfrm>
              <a:off x="1808" y="6262"/>
              <a:ext cx="16353" cy="4122"/>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在现代社会中，由于经济、社会、文化的进步和女性地位的提高，传统的两性角色模式已经发生了变化。如果恋爱时还是以为男主外、女主内才是家庭角色分工的标准。恐怕很难适应社会发展，也不利于双方建立平等、和谐的关系。如果男生是大男子主义者，而女生不认同这种角色，双方就容易产生冲突。因此中职学生在交往时，最好先检验一下，双方是否具有社会性别平等的意识和观念，可以就学业、职业选择、闲暇安排、婚姻、养育孩子、家务管理、双方老人赡养等方面交流彼此的看法，看是否存在分歧，然后分析这种分歧是否妨碍未来在一起后的生活，尽量达成共识。</a:t>
              </a:r>
            </a:p>
          </p:txBody>
        </p:sp>
        <p:sp>
          <p:nvSpPr>
            <p:cNvPr id="15" name="圆角矩形 14">
              <a:extLst>
                <a:ext uri="{FF2B5EF4-FFF2-40B4-BE49-F238E27FC236}">
                  <a16:creationId xmlns:a16="http://schemas.microsoft.com/office/drawing/2014/main" id="{526DE4CD-6A86-DCED-ECC8-222EBDB0E06C}"/>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85F1BB8C-BAA3-5397-374D-154CA9045A8D}"/>
                </a:ext>
              </a:extLst>
            </p:cNvPr>
            <p:cNvSpPr txBox="1"/>
            <p:nvPr>
              <p:custDataLst>
                <p:tags r:id="rId7"/>
              </p:custDataLst>
            </p:nvPr>
          </p:nvSpPr>
          <p:spPr>
            <a:xfrm>
              <a:off x="7517" y="5399"/>
              <a:ext cx="5030"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社会性别平等的观念</a:t>
              </a:r>
            </a:p>
          </p:txBody>
        </p:sp>
      </p:grpSp>
      <p:grpSp>
        <p:nvGrpSpPr>
          <p:cNvPr id="31" name="组合 30">
            <a:extLst>
              <a:ext uri="{FF2B5EF4-FFF2-40B4-BE49-F238E27FC236}">
                <a16:creationId xmlns:a16="http://schemas.microsoft.com/office/drawing/2014/main" id="{13F42E3D-66FE-1083-1105-A67D56F8C7DB}"/>
              </a:ext>
            </a:extLst>
          </p:cNvPr>
          <p:cNvGrpSpPr/>
          <p:nvPr/>
        </p:nvGrpSpPr>
        <p:grpSpPr>
          <a:xfrm>
            <a:off x="704254" y="3971990"/>
            <a:ext cx="10713720" cy="2371394"/>
            <a:chOff x="1526" y="5257"/>
            <a:chExt cx="16872" cy="4748"/>
          </a:xfrm>
        </p:grpSpPr>
        <p:sp>
          <p:nvSpPr>
            <p:cNvPr id="38" name="圆角矩形 7">
              <a:extLst>
                <a:ext uri="{FF2B5EF4-FFF2-40B4-BE49-F238E27FC236}">
                  <a16:creationId xmlns:a16="http://schemas.microsoft.com/office/drawing/2014/main" id="{14941509-4678-503C-7128-EF48E0AD140C}"/>
                </a:ext>
              </a:extLst>
            </p:cNvPr>
            <p:cNvSpPr/>
            <p:nvPr>
              <p:custDataLst>
                <p:tags r:id="rId2"/>
              </p:custDataLst>
            </p:nvPr>
          </p:nvSpPr>
          <p:spPr>
            <a:xfrm>
              <a:off x="1526" y="5832"/>
              <a:ext cx="16872" cy="417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1AC7687A-A8AD-5804-B106-DB92637AFD2F}"/>
                </a:ext>
              </a:extLst>
            </p:cNvPr>
            <p:cNvSpPr txBox="1"/>
            <p:nvPr/>
          </p:nvSpPr>
          <p:spPr>
            <a:xfrm>
              <a:off x="1809" y="6253"/>
              <a:ext cx="16292" cy="3456"/>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俗话说“性格决定命运”。如果恋爱双方在性格上合得来就比较容易相处。我们经常听到两个人离婚的理由是“性格不合”一般说来，性格异质有相吸的倾向，如一个外向、另一个内向；一个活泼热情、另一个老成持重，比较容易结成稳定的伴侣关系。如果双方的性格差异巨大，一方过于咄咄逼人，另一方极端消极被动，两人就很难有一致的思想和行动。所以，在选择恋爱对象时，要察其言、观其色，看看彼此性格是否能够互补，适当取长补短，不求相同，但求相通。</a:t>
              </a:r>
            </a:p>
          </p:txBody>
        </p:sp>
        <p:sp>
          <p:nvSpPr>
            <p:cNvPr id="40" name="圆角矩形 14">
              <a:extLst>
                <a:ext uri="{FF2B5EF4-FFF2-40B4-BE49-F238E27FC236}">
                  <a16:creationId xmlns:a16="http://schemas.microsoft.com/office/drawing/2014/main" id="{5EDF7D2C-1582-069D-ED2C-C7C32EA9713F}"/>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3E93E703-8F9A-DBF2-C805-41476A4D4484}"/>
                </a:ext>
              </a:extLst>
            </p:cNvPr>
            <p:cNvSpPr txBox="1"/>
            <p:nvPr>
              <p:custDataLst>
                <p:tags r:id="rId4"/>
              </p:custDataLst>
            </p:nvPr>
          </p:nvSpPr>
          <p:spPr>
            <a:xfrm>
              <a:off x="7713" y="5327"/>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性格协调与互补</a:t>
              </a:r>
            </a:p>
          </p:txBody>
        </p:sp>
      </p:grpSp>
    </p:spTree>
    <p:extLst>
      <p:ext uri="{BB962C8B-B14F-4D97-AF65-F5344CB8AC3E}">
        <p14:creationId xmlns:p14="http://schemas.microsoft.com/office/powerpoint/2010/main" val="4122775519"/>
      </p:ext>
    </p:extLst>
  </p:cSld>
  <p:clrMapOvr>
    <a:masterClrMapping/>
  </p:clrMapOvr>
  <p:transition spd="slow" advTm="4000">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3717B-95E8-D6C6-704B-77E638579ACA}"/>
            </a:ext>
          </a:extLst>
        </p:cNvPr>
        <p:cNvGrpSpPr/>
        <p:nvPr/>
      </p:nvGrpSpPr>
      <p:grpSpPr>
        <a:xfrm>
          <a:off x="0" y="0"/>
          <a:ext cx="0" cy="0"/>
          <a:chOff x="0" y="0"/>
          <a:chExt cx="0" cy="0"/>
        </a:xfrm>
      </p:grpSpPr>
      <p:sp>
        <p:nvSpPr>
          <p:cNvPr id="6" name="1">
            <a:extLst>
              <a:ext uri="{FF2B5EF4-FFF2-40B4-BE49-F238E27FC236}">
                <a16:creationId xmlns:a16="http://schemas.microsoft.com/office/drawing/2014/main" id="{C8C6D2A5-580E-AE68-CDC0-8844B41C051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二、身体健康</a:t>
            </a:r>
          </a:p>
        </p:txBody>
      </p:sp>
      <p:grpSp>
        <p:nvGrpSpPr>
          <p:cNvPr id="25" name="4">
            <a:extLst>
              <a:ext uri="{FF2B5EF4-FFF2-40B4-BE49-F238E27FC236}">
                <a16:creationId xmlns:a16="http://schemas.microsoft.com/office/drawing/2014/main" id="{023D6FF4-E25D-B9F1-D9E7-2DF29C1E8131}"/>
              </a:ext>
            </a:extLst>
          </p:cNvPr>
          <p:cNvGrpSpPr/>
          <p:nvPr/>
        </p:nvGrpSpPr>
        <p:grpSpPr>
          <a:xfrm>
            <a:off x="804227" y="1893655"/>
            <a:ext cx="10583545" cy="2321949"/>
            <a:chOff x="1586" y="5239"/>
            <a:chExt cx="16667" cy="4649"/>
          </a:xfrm>
        </p:grpSpPr>
        <p:grpSp>
          <p:nvGrpSpPr>
            <p:cNvPr id="17" name="组合 16">
              <a:extLst>
                <a:ext uri="{FF2B5EF4-FFF2-40B4-BE49-F238E27FC236}">
                  <a16:creationId xmlns:a16="http://schemas.microsoft.com/office/drawing/2014/main" id="{9E367134-3420-FD40-B7FC-E5A005B1B9B3}"/>
                </a:ext>
              </a:extLst>
            </p:cNvPr>
            <p:cNvGrpSpPr/>
            <p:nvPr/>
          </p:nvGrpSpPr>
          <p:grpSpPr>
            <a:xfrm>
              <a:off x="1586" y="5239"/>
              <a:ext cx="7857" cy="4649"/>
              <a:chOff x="1586" y="5134"/>
              <a:chExt cx="7857" cy="4649"/>
            </a:xfrm>
          </p:grpSpPr>
          <p:sp>
            <p:nvSpPr>
              <p:cNvPr id="8" name="圆角矩形 7">
                <a:extLst>
                  <a:ext uri="{FF2B5EF4-FFF2-40B4-BE49-F238E27FC236}">
                    <a16:creationId xmlns:a16="http://schemas.microsoft.com/office/drawing/2014/main" id="{B4482A5D-ADC0-A40A-D788-81B4D903928B}"/>
                  </a:ext>
                </a:extLst>
              </p:cNvPr>
              <p:cNvSpPr/>
              <p:nvPr>
                <p:custDataLst>
                  <p:tags r:id="rId11"/>
                </p:custDataLst>
              </p:nvPr>
            </p:nvSpPr>
            <p:spPr>
              <a:xfrm>
                <a:off x="1586" y="5832"/>
                <a:ext cx="7857" cy="395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5F3AE98-6537-66CD-BFF3-97C5AB4639DC}"/>
                  </a:ext>
                </a:extLst>
              </p:cNvPr>
              <p:cNvSpPr txBox="1"/>
              <p:nvPr/>
            </p:nvSpPr>
            <p:spPr>
              <a:xfrm>
                <a:off x="1809" y="6294"/>
                <a:ext cx="7422"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自己的命运掌握在自己的手里，不要让不良的情绪淹没了自己。要知道，焦躁、愤怒、悲伤都会降低一个人做出正确判断的能力，还会让人在未来重蹈覆辙。</a:t>
                </a:r>
              </a:p>
            </p:txBody>
          </p:sp>
          <p:sp>
            <p:nvSpPr>
              <p:cNvPr id="15" name="圆角矩形 14">
                <a:extLst>
                  <a:ext uri="{FF2B5EF4-FFF2-40B4-BE49-F238E27FC236}">
                    <a16:creationId xmlns:a16="http://schemas.microsoft.com/office/drawing/2014/main" id="{FFDA0E7C-9B65-1A24-D0F5-4E6D58D39F46}"/>
                  </a:ext>
                </a:extLst>
              </p:cNvPr>
              <p:cNvSpPr/>
              <p:nvPr>
                <p:custDataLst>
                  <p:tags r:id="rId12"/>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CD44362A-D6B2-DF43-D8F5-0CD9DAEC2CB0}"/>
                  </a:ext>
                </a:extLst>
              </p:cNvPr>
              <p:cNvSpPr txBox="1"/>
              <p:nvPr>
                <p:custDataLst>
                  <p:tags r:id="rId13"/>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了解自己的情绪</a:t>
                </a:r>
              </a:p>
            </p:txBody>
          </p:sp>
        </p:grpSp>
        <p:grpSp>
          <p:nvGrpSpPr>
            <p:cNvPr id="18" name="组合 17">
              <a:extLst>
                <a:ext uri="{FF2B5EF4-FFF2-40B4-BE49-F238E27FC236}">
                  <a16:creationId xmlns:a16="http://schemas.microsoft.com/office/drawing/2014/main" id="{0CD00B4D-791A-9920-07EF-4207064664FC}"/>
                </a:ext>
              </a:extLst>
            </p:cNvPr>
            <p:cNvGrpSpPr/>
            <p:nvPr/>
          </p:nvGrpSpPr>
          <p:grpSpPr>
            <a:xfrm>
              <a:off x="10396" y="5239"/>
              <a:ext cx="7857" cy="4649"/>
              <a:chOff x="1586" y="5134"/>
              <a:chExt cx="7857" cy="4649"/>
            </a:xfrm>
          </p:grpSpPr>
          <p:sp>
            <p:nvSpPr>
              <p:cNvPr id="19" name="圆角矩形 18">
                <a:extLst>
                  <a:ext uri="{FF2B5EF4-FFF2-40B4-BE49-F238E27FC236}">
                    <a16:creationId xmlns:a16="http://schemas.microsoft.com/office/drawing/2014/main" id="{A8AC832C-93E9-92F8-8913-90988EBB2E99}"/>
                  </a:ext>
                </a:extLst>
              </p:cNvPr>
              <p:cNvSpPr/>
              <p:nvPr>
                <p:custDataLst>
                  <p:tags r:id="rId7"/>
                </p:custDataLst>
              </p:nvPr>
            </p:nvSpPr>
            <p:spPr>
              <a:xfrm>
                <a:off x="1586" y="5832"/>
                <a:ext cx="7857" cy="395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12DF836-5764-2EB3-C8C1-FCCC9E0A75A0}"/>
                  </a:ext>
                </a:extLst>
              </p:cNvPr>
              <p:cNvSpPr txBox="1"/>
              <p:nvPr>
                <p:custDataLst>
                  <p:tags r:id="rId8"/>
                </p:custDataLst>
              </p:nvPr>
            </p:nvSpPr>
            <p:spPr>
              <a:xfrm>
                <a:off x="1809" y="6294"/>
                <a:ext cx="7411" cy="3456"/>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结束一段恋爱关系是因为彼此不适合，而不是某个人的错。一味地把错误推给一方，更容易迷失自己；或为了追求内心的平衡把错误归于某种外部原因，很少正视自己的内心世界，这些都不利于人们从失恋中走出来。</a:t>
                </a:r>
              </a:p>
            </p:txBody>
          </p:sp>
          <p:sp>
            <p:nvSpPr>
              <p:cNvPr id="23" name="圆角矩形 22">
                <a:extLst>
                  <a:ext uri="{FF2B5EF4-FFF2-40B4-BE49-F238E27FC236}">
                    <a16:creationId xmlns:a16="http://schemas.microsoft.com/office/drawing/2014/main" id="{3632A814-0202-2ACD-FCE2-627D1B56BCE2}"/>
                  </a:ext>
                </a:extLst>
              </p:cNvPr>
              <p:cNvSpPr/>
              <p:nvPr>
                <p:custDataLst>
                  <p:tags r:id="rId9"/>
                </p:custDataLst>
              </p:nvPr>
            </p:nvSpPr>
            <p:spPr>
              <a:xfrm>
                <a:off x="2007" y="5134"/>
                <a:ext cx="7016" cy="912"/>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964EE46B-2AA8-6257-A713-AB85B7CA8288}"/>
                  </a:ext>
                </a:extLst>
              </p:cNvPr>
              <p:cNvSpPr txBox="1"/>
              <p:nvPr>
                <p:custDataLst>
                  <p:tags r:id="rId10"/>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明白不是某个人的错</a:t>
                </a:r>
              </a:p>
            </p:txBody>
          </p:sp>
        </p:grpSp>
      </p:grpSp>
      <p:grpSp>
        <p:nvGrpSpPr>
          <p:cNvPr id="31" name="组合 30">
            <a:extLst>
              <a:ext uri="{FF2B5EF4-FFF2-40B4-BE49-F238E27FC236}">
                <a16:creationId xmlns:a16="http://schemas.microsoft.com/office/drawing/2014/main" id="{AC890C05-8829-90D3-F0A7-8A6358CE1AED}"/>
              </a:ext>
            </a:extLst>
          </p:cNvPr>
          <p:cNvGrpSpPr/>
          <p:nvPr/>
        </p:nvGrpSpPr>
        <p:grpSpPr>
          <a:xfrm>
            <a:off x="804227" y="4491651"/>
            <a:ext cx="10583545" cy="1969335"/>
            <a:chOff x="1586" y="5250"/>
            <a:chExt cx="16667" cy="3943"/>
          </a:xfrm>
        </p:grpSpPr>
        <p:sp>
          <p:nvSpPr>
            <p:cNvPr id="38" name="圆角矩形 7">
              <a:extLst>
                <a:ext uri="{FF2B5EF4-FFF2-40B4-BE49-F238E27FC236}">
                  <a16:creationId xmlns:a16="http://schemas.microsoft.com/office/drawing/2014/main" id="{E90E3193-260E-EEB7-4DD6-F3BA36BD3C62}"/>
                </a:ext>
              </a:extLst>
            </p:cNvPr>
            <p:cNvSpPr/>
            <p:nvPr>
              <p:custDataLst>
                <p:tags r:id="rId4"/>
              </p:custDataLst>
            </p:nvPr>
          </p:nvSpPr>
          <p:spPr>
            <a:xfrm>
              <a:off x="1586" y="5832"/>
              <a:ext cx="1666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B29D22E2-BE1C-4D91-D0C6-E9BE537DCB49}"/>
                </a:ext>
              </a:extLst>
            </p:cNvPr>
            <p:cNvSpPr txBox="1"/>
            <p:nvPr/>
          </p:nvSpPr>
          <p:spPr>
            <a:xfrm>
              <a:off x="1809" y="6253"/>
              <a:ext cx="16221"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有人为了减轻分手的痛苦，失恋之后马上去寻找新的恋情。这种做法看上去可以解一时之痛，但从长远来说，这样做不但不能让人解脱，而且很可能让自己再次陷于经历过的痛苦。留给自己足够的时间，从伤痛中走出来，处理好自己的情绪，从失败中总结经验，给自己加油“充电”，这样才能以崭新的面貌出现在新一段的爱情关系中。</a:t>
              </a:r>
            </a:p>
          </p:txBody>
        </p:sp>
        <p:sp>
          <p:nvSpPr>
            <p:cNvPr id="40" name="圆角矩形 14">
              <a:extLst>
                <a:ext uri="{FF2B5EF4-FFF2-40B4-BE49-F238E27FC236}">
                  <a16:creationId xmlns:a16="http://schemas.microsoft.com/office/drawing/2014/main" id="{FE5AFAD8-53E9-A543-1E89-52090328D6FF}"/>
                </a:ext>
              </a:extLst>
            </p:cNvPr>
            <p:cNvSpPr/>
            <p:nvPr>
              <p:custDataLst>
                <p:tags r:id="rId5"/>
              </p:custDataLst>
            </p:nvPr>
          </p:nvSpPr>
          <p:spPr>
            <a:xfrm>
              <a:off x="6411" y="5250"/>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DA0285CF-9208-963C-D1C1-FBE876FF42C4}"/>
                </a:ext>
              </a:extLst>
            </p:cNvPr>
            <p:cNvSpPr txBox="1"/>
            <p:nvPr>
              <p:custDataLst>
                <p:tags r:id="rId6"/>
              </p:custDataLst>
            </p:nvPr>
          </p:nvSpPr>
          <p:spPr>
            <a:xfrm>
              <a:off x="7670" y="5340"/>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留给自己一段时间</a:t>
              </a:r>
            </a:p>
          </p:txBody>
        </p:sp>
      </p:grpSp>
      <p:sp>
        <p:nvSpPr>
          <p:cNvPr id="7" name="圆角矩形 10">
            <a:extLst>
              <a:ext uri="{FF2B5EF4-FFF2-40B4-BE49-F238E27FC236}">
                <a16:creationId xmlns:a16="http://schemas.microsoft.com/office/drawing/2014/main" id="{FDEE977F-2A76-D9DB-FAD0-296C3C64D729}"/>
              </a:ext>
            </a:extLst>
          </p:cNvPr>
          <p:cNvSpPr/>
          <p:nvPr>
            <p:custDataLst>
              <p:tags r:id="rId2"/>
            </p:custDataLst>
          </p:nvPr>
        </p:nvSpPr>
        <p:spPr>
          <a:xfrm>
            <a:off x="592455" y="1131570"/>
            <a:ext cx="5619115" cy="55181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9" name="文本框 8">
            <a:extLst>
              <a:ext uri="{FF2B5EF4-FFF2-40B4-BE49-F238E27FC236}">
                <a16:creationId xmlns:a16="http://schemas.microsoft.com/office/drawing/2014/main" id="{8CA8974F-3B73-5867-7551-078626C69158}"/>
              </a:ext>
            </a:extLst>
          </p:cNvPr>
          <p:cNvSpPr txBox="1"/>
          <p:nvPr>
            <p:custDataLst>
              <p:tags r:id="rId3"/>
            </p:custDataLst>
          </p:nvPr>
        </p:nvSpPr>
        <p:spPr>
          <a:xfrm>
            <a:off x="685165" y="1214755"/>
            <a:ext cx="6798310" cy="430374"/>
          </a:xfrm>
          <a:prstGeom prst="rect">
            <a:avLst/>
          </a:prstGeom>
          <a:noFill/>
        </p:spPr>
        <p:txBody>
          <a:bodyPr wrap="square" rtlCol="0">
            <a:spAutoFit/>
          </a:bodyPr>
          <a:lstStyle/>
          <a:p>
            <a:pPr indent="0" algn="just" fontAlgn="auto">
              <a:lnSpc>
                <a:spcPct val="120000"/>
              </a:lnSpc>
            </a:pP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二、如何面对失恋</a:t>
            </a:r>
          </a:p>
        </p:txBody>
      </p:sp>
    </p:spTree>
    <p:extLst>
      <p:ext uri="{BB962C8B-B14F-4D97-AF65-F5344CB8AC3E}">
        <p14:creationId xmlns:p14="http://schemas.microsoft.com/office/powerpoint/2010/main" val="1747667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46C97-D127-F4F5-F875-9D18E2B9B1A7}"/>
            </a:ext>
          </a:extLst>
        </p:cNvPr>
        <p:cNvGrpSpPr/>
        <p:nvPr/>
      </p:nvGrpSpPr>
      <p:grpSpPr>
        <a:xfrm>
          <a:off x="0" y="0"/>
          <a:ext cx="0" cy="0"/>
          <a:chOff x="0" y="0"/>
          <a:chExt cx="0" cy="0"/>
        </a:xfrm>
      </p:grpSpPr>
      <p:sp>
        <p:nvSpPr>
          <p:cNvPr id="63" name="文本框 62">
            <a:extLst>
              <a:ext uri="{FF2B5EF4-FFF2-40B4-BE49-F238E27FC236}">
                <a16:creationId xmlns:a16="http://schemas.microsoft.com/office/drawing/2014/main" id="{B2A0AB52-975E-C44A-1863-473E115C81EF}"/>
              </a:ext>
            </a:extLst>
          </p:cNvPr>
          <p:cNvSpPr txBox="1"/>
          <p:nvPr>
            <p:custDataLst>
              <p:tags r:id="rId2"/>
            </p:custDataLst>
          </p:nvPr>
        </p:nvSpPr>
        <p:spPr>
          <a:xfrm>
            <a:off x="3420739" y="883243"/>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F6D19768-CED0-D536-A18D-87E2E42FBF03}"/>
              </a:ext>
            </a:extLst>
          </p:cNvPr>
          <p:cNvSpPr txBox="1"/>
          <p:nvPr>
            <p:custDataLst>
              <p:tags r:id="rId3"/>
            </p:custDataLst>
          </p:nvPr>
        </p:nvSpPr>
        <p:spPr>
          <a:xfrm>
            <a:off x="669098" y="1483976"/>
            <a:ext cx="10853804" cy="4613892"/>
          </a:xfrm>
          <a:prstGeom prst="rect">
            <a:avLst/>
          </a:prstGeom>
          <a:noFill/>
        </p:spPr>
        <p:txBody>
          <a:bodyPr wrap="square" rtlCol="0" anchor="t">
            <a:spAutoFit/>
          </a:bodyPr>
          <a:lstStyle/>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开展学校性教育活动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一、活动目的</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引导中职生正确认识性教育，减少或消除影响健康的危险因素，促进学生健康发展。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二、活动时间</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分钟</a:t>
            </a: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三、活动内容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引导中职生正确对待青春期身心的各种变化，了解必备生理知识，掌握青春期卫生保健知识和常见生理问题的预防和处理方法。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了解一定的心理知识，掌握排解青春期烦恼和困惑的方法，学会保持情绪愉快，促进心理健康，保持积极昂扬的生活态度。帮助中职生获取和掌握一些有利于缓解青春期心理压力的方法和技巧，使他们掌握正确处理各种矛盾和解决各种实际问题的能力。</a:t>
            </a:r>
          </a:p>
        </p:txBody>
      </p:sp>
    </p:spTree>
    <p:custDataLst>
      <p:tags r:id="rId1"/>
    </p:custDataLst>
    <p:extLst>
      <p:ext uri="{BB962C8B-B14F-4D97-AF65-F5344CB8AC3E}">
        <p14:creationId xmlns:p14="http://schemas.microsoft.com/office/powerpoint/2010/main" val="74679476"/>
      </p:ext>
    </p:extLst>
  </p:cSld>
  <p:clrMapOvr>
    <a:masterClrMapping/>
  </p:clrMapOvr>
  <p:transition spd="slow"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F9A56-773E-2A28-BB01-BAA0772DC02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ACFA8A9-C4D6-6A6E-092C-5234F2B11638}"/>
              </a:ext>
            </a:extLst>
          </p:cNvPr>
          <p:cNvGrpSpPr/>
          <p:nvPr/>
        </p:nvGrpSpPr>
        <p:grpSpPr>
          <a:xfrm>
            <a:off x="723900" y="1724190"/>
            <a:ext cx="10744200" cy="4224020"/>
            <a:chOff x="1112" y="2325"/>
            <a:chExt cx="16920" cy="6652"/>
          </a:xfrm>
        </p:grpSpPr>
        <p:sp>
          <p:nvSpPr>
            <p:cNvPr id="7" name="直角三角形 6">
              <a:extLst>
                <a:ext uri="{FF2B5EF4-FFF2-40B4-BE49-F238E27FC236}">
                  <a16:creationId xmlns:a16="http://schemas.microsoft.com/office/drawing/2014/main" id="{74117A7E-C2E8-8B45-2AE1-46A82C71FC1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6C98032-9231-2D98-F752-B118C9A992F7}"/>
                </a:ext>
              </a:extLst>
            </p:cNvPr>
            <p:cNvSpPr/>
            <p:nvPr>
              <p:custDataLst>
                <p:tags r:id="rId3"/>
              </p:custDataLst>
            </p:nvPr>
          </p:nvSpPr>
          <p:spPr>
            <a:xfrm>
              <a:off x="1532" y="2585"/>
              <a:ext cx="16500" cy="639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1BCA814-AA50-C2B0-4E63-E8316207C7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恋爱、婚姻家庭中的道德规范</a:t>
              </a:r>
            </a:p>
          </p:txBody>
        </p:sp>
        <p:sp>
          <p:nvSpPr>
            <p:cNvPr id="2" name="文本框 1">
              <a:extLst>
                <a:ext uri="{FF2B5EF4-FFF2-40B4-BE49-F238E27FC236}">
                  <a16:creationId xmlns:a16="http://schemas.microsoft.com/office/drawing/2014/main" id="{BA44B535-A42C-BA55-78AD-370001CB54C6}"/>
                </a:ext>
              </a:extLst>
            </p:cNvPr>
            <p:cNvSpPr txBox="1"/>
            <p:nvPr>
              <p:custDataLst>
                <p:tags r:id="rId5"/>
              </p:custDataLst>
            </p:nvPr>
          </p:nvSpPr>
          <p:spPr>
            <a:xfrm>
              <a:off x="2034" y="3308"/>
              <a:ext cx="15495"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恋爱中的道德规范</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恋爱是建立婚姻家庭的前奏，恪守恋爱中的道德规范关系到未来婚姻家庭生活的幸福。</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尊重人格平等。恋人间彼此尊重人格的表现，主要是尊重对方的独立性和重视双方的平等。恋爱的双方在人格上都是独立的，如果把对方当作自己的附庸或依附对方而失去自我，都是对爱情实质的曲解。恋爱双方在相互关系上是平等的，都有给予爱、接受爱和拒绝爱的自由。放纵自己的情感，束缚或强迫对方，都不符合恋爱的道德要求。</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自觉承担责任。自愿地为对方承担责任，是爱情本质的体现。无论对方处在顺境还是逆境，是富还是贫，是健康还是伤病，爱一个人或接受一个人的爱，就要自觉为对方承担责任。</a:t>
              </a:r>
            </a:p>
          </p:txBody>
        </p:sp>
      </p:grpSp>
      <p:sp>
        <p:nvSpPr>
          <p:cNvPr id="4" name="1">
            <a:extLst>
              <a:ext uri="{FF2B5EF4-FFF2-40B4-BE49-F238E27FC236}">
                <a16:creationId xmlns:a16="http://schemas.microsoft.com/office/drawing/2014/main" id="{E47303D8-59F0-96CE-2B23-4424A18A96C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三、爱情与伦理道德</a:t>
            </a:r>
          </a:p>
        </p:txBody>
      </p:sp>
    </p:spTree>
    <p:extLst>
      <p:ext uri="{BB962C8B-B14F-4D97-AF65-F5344CB8AC3E}">
        <p14:creationId xmlns:p14="http://schemas.microsoft.com/office/powerpoint/2010/main" val="37676580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932680"/>
            <a:chOff x="1112" y="2325"/>
            <a:chExt cx="16920" cy="7768"/>
          </a:xfrm>
        </p:grpSpPr>
        <p:sp>
          <p:nvSpPr>
            <p:cNvPr id="7" name="直角三角形 6"/>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3"/>
              </p:custDataLst>
            </p:nvPr>
          </p:nvSpPr>
          <p:spPr>
            <a:xfrm>
              <a:off x="1532" y="2572"/>
              <a:ext cx="1650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恋爱、婚姻家庭中的道德规范</a:t>
              </a:r>
            </a:p>
          </p:txBody>
        </p:sp>
        <p:sp>
          <p:nvSpPr>
            <p:cNvPr id="2" name="文本框 1"/>
            <p:cNvSpPr txBox="1"/>
            <p:nvPr>
              <p:custDataLst>
                <p:tags r:id="rId5"/>
              </p:custDataLst>
            </p:nvPr>
          </p:nvSpPr>
          <p:spPr>
            <a:xfrm>
              <a:off x="1857" y="3381"/>
              <a:ext cx="15976"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婚姻家庭生活中的道德规范</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婚姻和家庭是爱情在内容和形式上的升华。婚姻是家庭产生的重要前提，家庭又是缔结婚姻的必然结果。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婚姻家庭关系是特定的人与人之间的特殊关系，具有自然属性和社会属性。</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婚姻家庭的自然属性是婚姻家庭赖以形成的自然因素，体现了某些自然规律对婚姻家庭所起的制约和影响作用。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婚姻家庭的社会属性，是婚姻家庭的本质属性。婚姻家庭的产生、形成和发展都取决于社会生产和社会生活的客观需要，并受上层建筑诸因素的制约和影响，从而使其依存于一定的社会结构，共有特定的社会性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自然属性是婚姻家庭得以形成和发展的前提条件，社会属性是婚姻家庭的本质所在。</a:t>
              </a:r>
            </a:p>
          </p:txBody>
        </p:sp>
      </p:grpSp>
      <p:sp>
        <p:nvSpPr>
          <p:cNvPr id="4" name="1">
            <a:extLst>
              <a:ext uri="{FF2B5EF4-FFF2-40B4-BE49-F238E27FC236}">
                <a16:creationId xmlns:a16="http://schemas.microsoft.com/office/drawing/2014/main" id="{E13C1AAE-138D-6035-D913-6DDB0DFC515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三、爱情与伦理道德</a:t>
            </a: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4D28A-E5F5-EEF5-CE61-3E6F0C914CD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7ABF8A5-BF90-244D-3A8C-327D5A7F5CD0}"/>
              </a:ext>
            </a:extLst>
          </p:cNvPr>
          <p:cNvGrpSpPr/>
          <p:nvPr/>
        </p:nvGrpSpPr>
        <p:grpSpPr>
          <a:xfrm>
            <a:off x="723900" y="1316985"/>
            <a:ext cx="10744200" cy="4932680"/>
            <a:chOff x="1112" y="2325"/>
            <a:chExt cx="16920" cy="7768"/>
          </a:xfrm>
        </p:grpSpPr>
        <p:sp>
          <p:nvSpPr>
            <p:cNvPr id="7" name="直角三角形 6">
              <a:extLst>
                <a:ext uri="{FF2B5EF4-FFF2-40B4-BE49-F238E27FC236}">
                  <a16:creationId xmlns:a16="http://schemas.microsoft.com/office/drawing/2014/main" id="{F2C3FC68-2719-A304-BB61-FFE8CBD609AF}"/>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A47E5F7-86B8-702E-EDF5-347EAAB36978}"/>
                </a:ext>
              </a:extLst>
            </p:cNvPr>
            <p:cNvSpPr/>
            <p:nvPr>
              <p:custDataLst>
                <p:tags r:id="rId3"/>
              </p:custDataLst>
            </p:nvPr>
          </p:nvSpPr>
          <p:spPr>
            <a:xfrm>
              <a:off x="1532" y="2572"/>
              <a:ext cx="1650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35F43DB-F89A-A5EA-BD35-3D875A5278A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恋爱、婚姻家庭中的道德规范</a:t>
              </a:r>
            </a:p>
          </p:txBody>
        </p:sp>
        <p:sp>
          <p:nvSpPr>
            <p:cNvPr id="2" name="文本框 1">
              <a:extLst>
                <a:ext uri="{FF2B5EF4-FFF2-40B4-BE49-F238E27FC236}">
                  <a16:creationId xmlns:a16="http://schemas.microsoft.com/office/drawing/2014/main" id="{90ADFFDD-7197-C0CD-ABC2-A7D0A72DD415}"/>
                </a:ext>
              </a:extLst>
            </p:cNvPr>
            <p:cNvSpPr txBox="1"/>
            <p:nvPr>
              <p:custDataLst>
                <p:tags r:id="rId5"/>
              </p:custDataLst>
            </p:nvPr>
          </p:nvSpPr>
          <p:spPr>
            <a:xfrm>
              <a:off x="1857" y="3381"/>
              <a:ext cx="15976"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家庭美德是调节家庭内部成员及与家庭生活密切相关的人际关系的行为规范，是每个人在家庭生活中应该遵循的行为准则。 </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尊老爱幼。子女要尊敬、关心、体贴父母及长辈，自觉履行孝敬和赡养老人的法律责任和道德义务，让老年人生活得安心、静心舒心，能够健康长寿、安享幸福晚年。要保护老人、儿童的合法权益，坚决反对虐待、遗弃老人和儿童的行为。</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男女平等。家庭生活中的男女平等既表现为夫妻权利和义务上的平等、人格地位上的平等，又表现为平等地对待自己的子女。坚持男女平等特别要尊重和保护妇女的合法权益，反对歧视和迫害妇女的行为。</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夫妻和睦。夫妻关系是家庭关系的核心。这里所强调的夫妻和睦是在男女平等基础上的互敬互爱、互助互让。</a:t>
              </a:r>
            </a:p>
          </p:txBody>
        </p:sp>
      </p:grpSp>
      <p:sp>
        <p:nvSpPr>
          <p:cNvPr id="4" name="1">
            <a:extLst>
              <a:ext uri="{FF2B5EF4-FFF2-40B4-BE49-F238E27FC236}">
                <a16:creationId xmlns:a16="http://schemas.microsoft.com/office/drawing/2014/main" id="{F6DC2A39-B8F1-D586-23B3-8707239F287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三、爱情与伦理道德</a:t>
            </a:r>
          </a:p>
        </p:txBody>
      </p:sp>
    </p:spTree>
    <p:extLst>
      <p:ext uri="{BB962C8B-B14F-4D97-AF65-F5344CB8AC3E}">
        <p14:creationId xmlns:p14="http://schemas.microsoft.com/office/powerpoint/2010/main" val="263452076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E4855-5E80-2785-B7F8-EC6748D1854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B899D86-31CC-8F93-F337-713A0AA31930}"/>
              </a:ext>
            </a:extLst>
          </p:cNvPr>
          <p:cNvGrpSpPr/>
          <p:nvPr/>
        </p:nvGrpSpPr>
        <p:grpSpPr>
          <a:xfrm>
            <a:off x="723900" y="1316985"/>
            <a:ext cx="10744200" cy="4932680"/>
            <a:chOff x="1112" y="2325"/>
            <a:chExt cx="16920" cy="7768"/>
          </a:xfrm>
        </p:grpSpPr>
        <p:sp>
          <p:nvSpPr>
            <p:cNvPr id="7" name="直角三角形 6">
              <a:extLst>
                <a:ext uri="{FF2B5EF4-FFF2-40B4-BE49-F238E27FC236}">
                  <a16:creationId xmlns:a16="http://schemas.microsoft.com/office/drawing/2014/main" id="{C324DA21-DF24-DF90-3499-B07DD0D7E04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8C232A9-627B-FFF9-E173-0F6162635373}"/>
                </a:ext>
              </a:extLst>
            </p:cNvPr>
            <p:cNvSpPr/>
            <p:nvPr>
              <p:custDataLst>
                <p:tags r:id="rId3"/>
              </p:custDataLst>
            </p:nvPr>
          </p:nvSpPr>
          <p:spPr>
            <a:xfrm>
              <a:off x="1532" y="2572"/>
              <a:ext cx="1650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6F589A6-E675-FDFE-A208-A5D97E6DD9EC}"/>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恋爱、婚姻家庭中的道德规范</a:t>
              </a:r>
            </a:p>
          </p:txBody>
        </p:sp>
        <p:sp>
          <p:nvSpPr>
            <p:cNvPr id="2" name="文本框 1">
              <a:extLst>
                <a:ext uri="{FF2B5EF4-FFF2-40B4-BE49-F238E27FC236}">
                  <a16:creationId xmlns:a16="http://schemas.microsoft.com/office/drawing/2014/main" id="{104BA91B-AC6B-EEBC-90AE-5AF787252AED}"/>
                </a:ext>
              </a:extLst>
            </p:cNvPr>
            <p:cNvSpPr txBox="1"/>
            <p:nvPr>
              <p:custDataLst>
                <p:tags r:id="rId5"/>
              </p:custDataLst>
            </p:nvPr>
          </p:nvSpPr>
          <p:spPr>
            <a:xfrm>
              <a:off x="2042" y="3653"/>
              <a:ext cx="6557"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勤俭持家。勤俭持家既要勤劳致富，也要量入为出。中职生应当比品德、比学习、比情趣，而不能攀比超前消费和负债消费，更不能向父母提出超出正常需要或超出家庭经济负担能力的要求。</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邻里团结。搞好邻里团结重要的是相互尊重对方的人格、民族习惯、生活方式、兴趣爱好等，做到互谅互让，互帮互助，宽以待人，团结友爱。</a:t>
              </a:r>
            </a:p>
          </p:txBody>
        </p:sp>
      </p:grpSp>
      <p:sp>
        <p:nvSpPr>
          <p:cNvPr id="4" name="1">
            <a:extLst>
              <a:ext uri="{FF2B5EF4-FFF2-40B4-BE49-F238E27FC236}">
                <a16:creationId xmlns:a16="http://schemas.microsoft.com/office/drawing/2014/main" id="{BD1EA31D-A10E-FC13-8013-0BBC21942B0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三、爱情与伦理道德</a:t>
            </a:r>
          </a:p>
        </p:txBody>
      </p:sp>
      <p:pic>
        <p:nvPicPr>
          <p:cNvPr id="3" name="图片 2">
            <a:extLst>
              <a:ext uri="{FF2B5EF4-FFF2-40B4-BE49-F238E27FC236}">
                <a16:creationId xmlns:a16="http://schemas.microsoft.com/office/drawing/2014/main" id="{B13A8888-B4A6-D93E-4EB2-355E90B90D82}"/>
              </a:ext>
            </a:extLst>
          </p:cNvPr>
          <p:cNvPicPr>
            <a:picLocks noChangeAspect="1"/>
          </p:cNvPicPr>
          <p:nvPr/>
        </p:nvPicPr>
        <p:blipFill>
          <a:blip r:embed="rId7"/>
          <a:stretch>
            <a:fillRect/>
          </a:stretch>
        </p:blipFill>
        <p:spPr>
          <a:xfrm>
            <a:off x="5744845" y="2305042"/>
            <a:ext cx="5352339" cy="3637918"/>
          </a:xfrm>
          <a:prstGeom prst="rect">
            <a:avLst/>
          </a:prstGeom>
        </p:spPr>
      </p:pic>
    </p:spTree>
    <p:extLst>
      <p:ext uri="{BB962C8B-B14F-4D97-AF65-F5344CB8AC3E}">
        <p14:creationId xmlns:p14="http://schemas.microsoft.com/office/powerpoint/2010/main" val="60015298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684E2-2D6B-9E54-9B8C-7FD01495FBF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50A0FBB-E89C-9BD8-3E4E-01EEEC2D22B3}"/>
              </a:ext>
            </a:extLst>
          </p:cNvPr>
          <p:cNvGrpSpPr/>
          <p:nvPr/>
        </p:nvGrpSpPr>
        <p:grpSpPr>
          <a:xfrm>
            <a:off x="723900" y="1316990"/>
            <a:ext cx="10744200" cy="5043805"/>
            <a:chOff x="1112" y="2325"/>
            <a:chExt cx="16920" cy="7943"/>
          </a:xfrm>
        </p:grpSpPr>
        <p:sp>
          <p:nvSpPr>
            <p:cNvPr id="7" name="直角三角形 6">
              <a:extLst>
                <a:ext uri="{FF2B5EF4-FFF2-40B4-BE49-F238E27FC236}">
                  <a16:creationId xmlns:a16="http://schemas.microsoft.com/office/drawing/2014/main" id="{F7063A0E-86EC-7B86-266F-9A73F78590E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278CED0-8777-C012-1B22-70F53CE56EE0}"/>
                </a:ext>
              </a:extLst>
            </p:cNvPr>
            <p:cNvSpPr/>
            <p:nvPr>
              <p:custDataLst>
                <p:tags r:id="rId3"/>
              </p:custDataLst>
            </p:nvPr>
          </p:nvSpPr>
          <p:spPr>
            <a:xfrm>
              <a:off x="1532" y="2587"/>
              <a:ext cx="16500" cy="768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CC3A54F-E102-7FE1-5446-5025314DE69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恋爱观与婚姻观</a:t>
              </a:r>
            </a:p>
          </p:txBody>
        </p:sp>
        <p:sp>
          <p:nvSpPr>
            <p:cNvPr id="2" name="文本框 1">
              <a:extLst>
                <a:ext uri="{FF2B5EF4-FFF2-40B4-BE49-F238E27FC236}">
                  <a16:creationId xmlns:a16="http://schemas.microsoft.com/office/drawing/2014/main" id="{D858A7EE-6FF2-F687-87C4-ECA74D8C145A}"/>
                </a:ext>
              </a:extLst>
            </p:cNvPr>
            <p:cNvSpPr txBox="1"/>
            <p:nvPr>
              <p:custDataLst>
                <p:tags r:id="rId5"/>
              </p:custDataLst>
            </p:nvPr>
          </p:nvSpPr>
          <p:spPr>
            <a:xfrm>
              <a:off x="1919" y="3543"/>
              <a:ext cx="15725" cy="6383"/>
            </a:xfrm>
            <a:prstGeom prst="rect">
              <a:avLst/>
            </a:prstGeom>
            <a:noFill/>
          </p:spPr>
          <p:txBody>
            <a:bodyPr wrap="square" rtlCol="0" anchor="t">
              <a:spAutoFit/>
            </a:bodyPr>
            <a:lstStyle/>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树立正确的恋爱观</a:t>
              </a:r>
            </a:p>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对爱情采取审慎严肃的态度，处理好学习和恋爱的关系，妥善解决恋爱中出现的误会、失恋等问题，避免在恋爱问题上把握和处置失当。</a:t>
              </a: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谨慎对待结婚成家</a:t>
              </a:r>
            </a:p>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即便具备了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婚姻法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规定的结婚条件，并且双方都有结婚成家的强烈愿望，也要对结婚成家持谨慎、理性的态度。</a:t>
              </a: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担当责任和履行义务</a:t>
              </a:r>
            </a:p>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不能只是把婚姻简单理解为浪漫的求婚仪式和豪华的婚庆典礼，还要深刻认识婚姻家庭的责任和义务，共同创造美满的家庭。</a:t>
              </a: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正确处理家庭关系</a:t>
              </a:r>
            </a:p>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一旦结婚，就拥有了自己的小家庭，除了要处理好小家庭的关系外，更要处理好与原来大家庭的关系。</a:t>
              </a:r>
            </a:p>
          </p:txBody>
        </p:sp>
      </p:grpSp>
      <p:sp>
        <p:nvSpPr>
          <p:cNvPr id="4" name="1">
            <a:extLst>
              <a:ext uri="{FF2B5EF4-FFF2-40B4-BE49-F238E27FC236}">
                <a16:creationId xmlns:a16="http://schemas.microsoft.com/office/drawing/2014/main" id="{4E5E269D-2B80-99DC-3007-AD87A8A4967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三、爱情与伦理道德</a:t>
            </a:r>
          </a:p>
        </p:txBody>
      </p:sp>
    </p:spTree>
    <p:extLst>
      <p:ext uri="{BB962C8B-B14F-4D97-AF65-F5344CB8AC3E}">
        <p14:creationId xmlns:p14="http://schemas.microsoft.com/office/powerpoint/2010/main" val="391534844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516D5-B28D-D793-72F0-C3A9BC1344B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B41F3909-F9A9-6FE0-5D0F-E6B31FB416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EF427F6-2107-F6D9-122B-01C3C6200F5F}"/>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2CF88D09-5A81-A66F-CDC6-D3342A8CE6DA}"/>
              </a:ext>
            </a:extLst>
          </p:cNvPr>
          <p:cNvGrpSpPr/>
          <p:nvPr/>
        </p:nvGrpSpPr>
        <p:grpSpPr>
          <a:xfrm>
            <a:off x="2803539" y="1067364"/>
            <a:ext cx="6584922" cy="2923406"/>
            <a:chOff x="-1334" y="3008"/>
            <a:chExt cx="14121" cy="4604"/>
          </a:xfrm>
        </p:grpSpPr>
        <p:sp>
          <p:nvSpPr>
            <p:cNvPr id="11" name="矩形 10">
              <a:extLst>
                <a:ext uri="{FF2B5EF4-FFF2-40B4-BE49-F238E27FC236}">
                  <a16:creationId xmlns:a16="http://schemas.microsoft.com/office/drawing/2014/main" id="{1B5BC973-C27C-EC0E-D715-121C2CDC79E0}"/>
                </a:ext>
              </a:extLst>
            </p:cNvPr>
            <p:cNvSpPr/>
            <p:nvPr>
              <p:custDataLst>
                <p:tags r:id="rId2"/>
              </p:custDataLst>
            </p:nvPr>
          </p:nvSpPr>
          <p:spPr>
            <a:xfrm>
              <a:off x="-1334" y="4277"/>
              <a:ext cx="14121"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常见生殖健康问题与自我保健方法</a:t>
              </a:r>
            </a:p>
          </p:txBody>
        </p:sp>
        <p:sp>
          <p:nvSpPr>
            <p:cNvPr id="12" name="矩形 11">
              <a:extLst>
                <a:ext uri="{FF2B5EF4-FFF2-40B4-BE49-F238E27FC236}">
                  <a16:creationId xmlns:a16="http://schemas.microsoft.com/office/drawing/2014/main" id="{6AED38EF-F79E-6CD7-21C8-0288128BED5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单元三</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4392878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6AFD3-4CB2-5F49-BED6-89CFC53A9CD8}"/>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D849B73-6D86-82C4-237F-DF14AE827579}"/>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F3B91F66-9E13-3255-5DC7-F62FEC2C82D2}"/>
              </a:ext>
            </a:extLst>
          </p:cNvPr>
          <p:cNvSpPr txBox="1"/>
          <p:nvPr>
            <p:custDataLst>
              <p:tags r:id="rId1"/>
            </p:custDataLst>
          </p:nvPr>
        </p:nvSpPr>
        <p:spPr>
          <a:xfrm>
            <a:off x="1494790" y="1586568"/>
            <a:ext cx="9202420" cy="4469942"/>
          </a:xfrm>
          <a:prstGeom prst="rect">
            <a:avLst/>
          </a:prstGeom>
          <a:noFill/>
        </p:spPr>
        <p:txBody>
          <a:bodyPr wrap="square" rtlCol="0" anchor="t">
            <a:spAutoFit/>
          </a:bodyPr>
          <a:lstStyle/>
          <a:p>
            <a:pPr indent="457200" algn="just"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algn="just"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理解痛经的基本知识。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理解月经失调的基本知识。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了解常见生殖健康问题与自我保健方法。</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通过对常见生殖健康问题与自我保健方法知识的学习，有效掌握相关的知识，对健康产生积极影响。</a:t>
            </a:r>
          </a:p>
          <a:p>
            <a:pPr indent="457200" algn="just"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养成健康的生活方式，树立正确的性与健康的理念与观念。</a:t>
            </a:r>
          </a:p>
        </p:txBody>
      </p:sp>
    </p:spTree>
    <p:extLst>
      <p:ext uri="{BB962C8B-B14F-4D97-AF65-F5344CB8AC3E}">
        <p14:creationId xmlns:p14="http://schemas.microsoft.com/office/powerpoint/2010/main" val="3053047091"/>
      </p:ext>
    </p:extLst>
  </p:cSld>
  <p:clrMapOvr>
    <a:masterClrMapping/>
  </p:clrMapOvr>
  <p:transition spd="slow" advTm="4000">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4A42E-5A55-741A-1DBA-6A1DBA35E20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28A7C95-980A-8F5C-B116-B4C342053F75}"/>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9E29FC6-0BEE-8C2B-D514-F1A25884EEE1}"/>
              </a:ext>
            </a:extLst>
          </p:cNvPr>
          <p:cNvSpPr txBox="1"/>
          <p:nvPr>
            <p:custDataLst>
              <p:tags r:id="rId1"/>
            </p:custDataLst>
          </p:nvPr>
        </p:nvSpPr>
        <p:spPr>
          <a:xfrm>
            <a:off x="679416" y="1160612"/>
            <a:ext cx="10833167" cy="5444888"/>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来月经是每个青春期女孩都会出现的生理特征，但是很多女生有了痛经的困扰后，却不好意思和老师及家长诉说。</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“我肚子有点痛。”小丽在参加体育课刚开始几分钟时，小声和同学倾诉道，但是并没有引起她的重视，也未告知老师，小丽在学校操场上慢跑了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米以后，突然倒地。经过校医检查，只是由于天热而中暑，加之痛经引起的痉挛，经过休息，小丽恢复了健康。</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月经是女性每个月都会遇到的状况，不少女生就会问：来月经时，还能跑步吗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其实重点不在于能不能跑，而是如何跑。</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少女月经初来的情况下，经期出血属于不稳定状态，加上身体正在发育，这期间如果进行比较剧烈的运动，会对身体造成不良影响，所以不建议长跑，可改为短跑、仰卧起坐、伸展操等舒缓运动来达到锻练目的。</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处于青春期的学生，虽然生殖系统已经发育成熟，但有的同学心理成熟度还远远落后生理的发育速度，对生理知识的掌握理解还一知半解，遇到问题只会上网查询，回避家长、老师、医生的帮助。所以，学生应学会注意身体保健，如发现身体不适，应及时去正规医院看医生，以免加重病情。</a:t>
            </a:r>
          </a:p>
        </p:txBody>
      </p:sp>
    </p:spTree>
    <p:extLst>
      <p:ext uri="{BB962C8B-B14F-4D97-AF65-F5344CB8AC3E}">
        <p14:creationId xmlns:p14="http://schemas.microsoft.com/office/powerpoint/2010/main" val="2578670261"/>
      </p:ext>
    </p:extLst>
  </p:cSld>
  <p:clrMapOvr>
    <a:masterClrMapping/>
  </p:clrMapOvr>
  <p:transition spd="slow" advTm="4000">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3"/>
          <p:cNvGrpSpPr/>
          <p:nvPr/>
        </p:nvGrpSpPr>
        <p:grpSpPr>
          <a:xfrm>
            <a:off x="1063487" y="1860108"/>
            <a:ext cx="10164472" cy="3825074"/>
            <a:chOff x="2066" y="2898"/>
            <a:chExt cx="15068" cy="5805"/>
          </a:xfrm>
        </p:grpSpPr>
        <p:sp>
          <p:nvSpPr>
            <p:cNvPr id="2" name="矩形 1"/>
            <p:cNvSpPr/>
            <p:nvPr>
              <p:custDataLst>
                <p:tags r:id="rId2"/>
              </p:custDataLst>
            </p:nvPr>
          </p:nvSpPr>
          <p:spPr>
            <a:xfrm>
              <a:off x="2066" y="2898"/>
              <a:ext cx="2654" cy="5805"/>
            </a:xfrm>
            <a:prstGeom prst="rect">
              <a:avLst/>
            </a:prstGeom>
            <a:gradFill>
              <a:gsLst>
                <a:gs pos="0">
                  <a:srgbClr val="016CD4"/>
                </a:gs>
                <a:gs pos="100000">
                  <a:srgbClr val="99DAF9"/>
                </a:gs>
              </a:gsLst>
              <a:lin ang="4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panose="00020600040101010101" charset="-122"/>
                <a:ea typeface="阿里巴巴普惠体" panose="00020600040101010101" charset="-122"/>
              </a:endParaRPr>
            </a:p>
          </p:txBody>
        </p:sp>
        <p:sp>
          <p:nvSpPr>
            <p:cNvPr id="9" name="文本框 8"/>
            <p:cNvSpPr txBox="1"/>
            <p:nvPr>
              <p:custDataLst>
                <p:tags r:id="rId3"/>
              </p:custDataLst>
            </p:nvPr>
          </p:nvSpPr>
          <p:spPr>
            <a:xfrm>
              <a:off x="8059" y="2898"/>
              <a:ext cx="9075" cy="5805"/>
            </a:xfrm>
            <a:prstGeom prst="rect">
              <a:avLst/>
            </a:prstGeom>
            <a:noFill/>
          </p:spPr>
          <p:txBody>
            <a:bodyPr vert="horz" wrap="square" lIns="91440" tIns="45720" rIns="91440" bIns="45720" rtlCol="0" anchor="t">
              <a:noAutofit/>
            </a:bodyPr>
            <a:lstStyle/>
            <a:p>
              <a:pPr lvl="0" indent="468000" algn="just">
                <a:spcBef>
                  <a:spcPts val="600"/>
                </a:spcBef>
                <a:buClrTx/>
                <a:buSzTx/>
                <a:buFontTx/>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痛经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分为原发性和继发性两种。</a:t>
              </a:r>
            </a:p>
            <a:p>
              <a:pPr lvl="0" indent="468000" algn="just">
                <a:spcBef>
                  <a:spcPts val="600"/>
                </a:spcBef>
                <a:buClrTx/>
                <a:buSzTx/>
                <a:buFontTx/>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原发性痛经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是指不是器质性疾病引起，发生在月经初潮不久的痛经，也称为</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功能性痛经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功能性痛经还与心理因素、体质强弱、子宫收缩有关。平常情绪容易紧张，对疼痛比较敏感，稳定情绪差些的女生容易产生痛经；体质弱、缺乏锻炼的女生容易产生痛经；因子宫对黄体素敏感，而使子宫过度收缩或因子宫颈口狭小、子宫位置不正，造成经血流通不畅，促使子宫强烈收缩，以排出经血，引起痛经。</a:t>
              </a:r>
            </a:p>
            <a:p>
              <a:pPr lvl="0" indent="468000" algn="just">
                <a:spcBef>
                  <a:spcPts val="600"/>
                </a:spcBef>
                <a:buClrTx/>
                <a:buSzTx/>
                <a:buFontTx/>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继发性痛经</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是指由于生殖器官发生病变，如子宫内膜异位症、炎症等引起的痛经。</a:t>
              </a:r>
            </a:p>
          </p:txBody>
        </p:sp>
      </p:grpSp>
      <p:sp>
        <p:nvSpPr>
          <p:cNvPr id="7" name="1">
            <a:extLst>
              <a:ext uri="{FF2B5EF4-FFF2-40B4-BE49-F238E27FC236}">
                <a16:creationId xmlns:a16="http://schemas.microsoft.com/office/drawing/2014/main" id="{B17306AC-9438-7FA1-230D-201E1D1ABEB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一、痛经</a:t>
            </a:r>
          </a:p>
        </p:txBody>
      </p:sp>
      <p:pic>
        <p:nvPicPr>
          <p:cNvPr id="4" name="图片 3">
            <a:extLst>
              <a:ext uri="{FF2B5EF4-FFF2-40B4-BE49-F238E27FC236}">
                <a16:creationId xmlns:a16="http://schemas.microsoft.com/office/drawing/2014/main" id="{F4BE93FA-B833-99D7-E95C-948A7DA342FE}"/>
              </a:ext>
            </a:extLst>
          </p:cNvPr>
          <p:cNvPicPr>
            <a:picLocks noChangeAspect="1"/>
          </p:cNvPicPr>
          <p:nvPr/>
        </p:nvPicPr>
        <p:blipFill>
          <a:blip r:embed="rId5"/>
          <a:stretch>
            <a:fillRect/>
          </a:stretch>
        </p:blipFill>
        <p:spPr>
          <a:xfrm>
            <a:off x="1427498" y="2084475"/>
            <a:ext cx="3356065" cy="3369516"/>
          </a:xfrm>
          <a:prstGeom prst="rect">
            <a:avLst/>
          </a:prstGeom>
        </p:spPr>
      </p:pic>
    </p:spTree>
  </p:cSld>
  <p:clrMapOvr>
    <a:masterClrMapping/>
  </p:clrMapOvr>
  <p:transition spd="slow" advTm="400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98AAE-AEE6-D4D3-327C-070D6FB2AD8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2D5B139-CABE-E793-CB28-EE602C3CD6D0}"/>
              </a:ext>
            </a:extLst>
          </p:cNvPr>
          <p:cNvGrpSpPr/>
          <p:nvPr/>
        </p:nvGrpSpPr>
        <p:grpSpPr>
          <a:xfrm>
            <a:off x="723900" y="1246981"/>
            <a:ext cx="10744200" cy="2423795"/>
            <a:chOff x="1112" y="2325"/>
            <a:chExt cx="16920" cy="3817"/>
          </a:xfrm>
        </p:grpSpPr>
        <p:sp>
          <p:nvSpPr>
            <p:cNvPr id="7" name="直角三角形 6">
              <a:extLst>
                <a:ext uri="{FF2B5EF4-FFF2-40B4-BE49-F238E27FC236}">
                  <a16:creationId xmlns:a16="http://schemas.microsoft.com/office/drawing/2014/main" id="{730D6CFC-D3F7-B5BA-C6C2-FD2382497CAD}"/>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C242FCA-A6F9-D899-2FEA-6008337F7D04}"/>
                </a:ext>
              </a:extLst>
            </p:cNvPr>
            <p:cNvSpPr/>
            <p:nvPr>
              <p:custDataLst>
                <p:tags r:id="rId7"/>
              </p:custDataLst>
            </p:nvPr>
          </p:nvSpPr>
          <p:spPr>
            <a:xfrm>
              <a:off x="1532" y="2610"/>
              <a:ext cx="16500" cy="35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6313BC5-A359-A7C8-B9D1-102A18B36402}"/>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症状</a:t>
              </a:r>
            </a:p>
          </p:txBody>
        </p:sp>
        <p:sp>
          <p:nvSpPr>
            <p:cNvPr id="2" name="文本框 1">
              <a:extLst>
                <a:ext uri="{FF2B5EF4-FFF2-40B4-BE49-F238E27FC236}">
                  <a16:creationId xmlns:a16="http://schemas.microsoft.com/office/drawing/2014/main" id="{9199737D-1789-6DC5-5F52-F47EAA94ECEB}"/>
                </a:ext>
              </a:extLst>
            </p:cNvPr>
            <p:cNvSpPr txBox="1"/>
            <p:nvPr>
              <p:custDataLst>
                <p:tags r:id="rId9"/>
              </p:custDataLst>
            </p:nvPr>
          </p:nvSpPr>
          <p:spPr>
            <a:xfrm>
              <a:off x="1803" y="3266"/>
              <a:ext cx="15958" cy="268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大多数女生是轻微的下腹部酸胀、乳房胀和乏力感觉。</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有少数女生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月经前几天，或月经来潮时，下腹部或腰部会发生剧烈的胀痛、绞痛或阵痛，有的还伴有恶心、呕吐或出现面色苍白、手脚冰凉、出冷汗甚至晕倒的现象。有的人甚至不能吃喝，不能活动，稍有点刺激就疼痛难忍，只能卧床休息。</a:t>
              </a:r>
            </a:p>
          </p:txBody>
        </p:sp>
      </p:grpSp>
      <p:sp>
        <p:nvSpPr>
          <p:cNvPr id="4" name="1">
            <a:extLst>
              <a:ext uri="{FF2B5EF4-FFF2-40B4-BE49-F238E27FC236}">
                <a16:creationId xmlns:a16="http://schemas.microsoft.com/office/drawing/2014/main" id="{DCD2A675-9BB8-BC4E-24BA-1FA4CAFC1AE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一、痛经</a:t>
            </a:r>
          </a:p>
        </p:txBody>
      </p:sp>
      <p:grpSp>
        <p:nvGrpSpPr>
          <p:cNvPr id="6" name="4">
            <a:extLst>
              <a:ext uri="{FF2B5EF4-FFF2-40B4-BE49-F238E27FC236}">
                <a16:creationId xmlns:a16="http://schemas.microsoft.com/office/drawing/2014/main" id="{312F399E-B334-C3DE-0D26-417C67C4BEDD}"/>
              </a:ext>
            </a:extLst>
          </p:cNvPr>
          <p:cNvGrpSpPr/>
          <p:nvPr/>
        </p:nvGrpSpPr>
        <p:grpSpPr>
          <a:xfrm>
            <a:off x="723900" y="3814921"/>
            <a:ext cx="10761345" cy="2399665"/>
            <a:chOff x="1312" y="5885"/>
            <a:chExt cx="16947" cy="3779"/>
          </a:xfrm>
        </p:grpSpPr>
        <p:sp>
          <p:nvSpPr>
            <p:cNvPr id="8" name="直角三角形 7">
              <a:extLst>
                <a:ext uri="{FF2B5EF4-FFF2-40B4-BE49-F238E27FC236}">
                  <a16:creationId xmlns:a16="http://schemas.microsoft.com/office/drawing/2014/main" id="{B3FF3AC1-12D3-323E-0885-F5A3B9E65DFD}"/>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7DDFD965-5976-D9DA-CE5E-13FB012CA3FC}"/>
                </a:ext>
              </a:extLst>
            </p:cNvPr>
            <p:cNvSpPr/>
            <p:nvPr>
              <p:custDataLst>
                <p:tags r:id="rId3"/>
              </p:custDataLst>
            </p:nvPr>
          </p:nvSpPr>
          <p:spPr>
            <a:xfrm>
              <a:off x="1759" y="6132"/>
              <a:ext cx="16500" cy="35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7A2952ED-5E62-BB90-BF41-83DE11DE2B77}"/>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
          <p:nvSpPr>
            <p:cNvPr id="11" name="文本框 10">
              <a:extLst>
                <a:ext uri="{FF2B5EF4-FFF2-40B4-BE49-F238E27FC236}">
                  <a16:creationId xmlns:a16="http://schemas.microsoft.com/office/drawing/2014/main" id="{56BCBEB3-62C2-142B-8611-EDFFE235C3C3}"/>
                </a:ext>
              </a:extLst>
            </p:cNvPr>
            <p:cNvSpPr txBox="1"/>
            <p:nvPr>
              <p:custDataLst>
                <p:tags r:id="rId5"/>
              </p:custDataLst>
            </p:nvPr>
          </p:nvSpPr>
          <p:spPr>
            <a:xfrm>
              <a:off x="2057" y="6737"/>
              <a:ext cx="15904" cy="2686"/>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保持精神愉快，学会自我调节，注意休息、避免剧烈运动，缓解月经前后的恐惧心理。平时加强体育锻炼，提高对环境的适应能力和抗病能力。</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如果痛经较严重，可以在医生的指导下服用一些镇痛、止痛、抗痉挛药物，缓解痛经。</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多喝热水、热汤等促进血液循环，或用热水袋、热帖等热敷痛胀处，忌食生冷和刺激性食品。</a:t>
              </a:r>
            </a:p>
          </p:txBody>
        </p:sp>
      </p:grpSp>
    </p:spTree>
    <p:extLst>
      <p:ext uri="{BB962C8B-B14F-4D97-AF65-F5344CB8AC3E}">
        <p14:creationId xmlns:p14="http://schemas.microsoft.com/office/powerpoint/2010/main" val="19057335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62"/>
          <p:cNvSpPr txBox="1"/>
          <p:nvPr>
            <p:custDataLst>
              <p:tags r:id="rId2"/>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3808C09C-AD32-8474-D64C-4F7C2FC2DFCA}"/>
              </a:ext>
            </a:extLst>
          </p:cNvPr>
          <p:cNvSpPr txBox="1"/>
          <p:nvPr>
            <p:custDataLst>
              <p:tags r:id="rId3"/>
            </p:custDataLst>
          </p:nvPr>
        </p:nvSpPr>
        <p:spPr>
          <a:xfrm>
            <a:off x="669098" y="1323071"/>
            <a:ext cx="10853804" cy="4717766"/>
          </a:xfrm>
          <a:prstGeom prst="rect">
            <a:avLst/>
          </a:prstGeom>
          <a:noFill/>
        </p:spPr>
        <p:txBody>
          <a:bodyPr wrap="square" rtlCol="0" anchor="t">
            <a:spAutoFit/>
          </a:bodyPr>
          <a:lstStyle/>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引导学生建立积极、健康的自我意识及和谐的人际关系。合理开展异性交往，提高与异性平等交往水平。培养学生自尊、自信、自爱和维护基本权利的意识及社会责任感，使其具有对社会、对家庭、对自己负责的意识，具有把握符合社会道德规范的行为能力。</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帮助学生了解性侵害及预防方法，使其树立良好的自我保护和法律意识，能以合适的方式维护自身合法权益，珍惜生命，抵制不良诱惑，树立健康文明的性观念和性道德。</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利用周会国旗下讲话，进行正式的活动开启仪式，让学生意识到本次活动的重要性以及健康教育对保障日常生活与学习生活质量的意义。</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活动板块：活动将根据学校特有的群体，分成两大板块开展相关活动，校方提供性知识教育与技能引导；学生则依靠学生团体与班级组织进行学习与内部宣传。</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板块一：学校性教育与宣传</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①进行知识普及。</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②开展氛围建设。</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③提供心理疏导。</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④引导家庭教育。</a:t>
            </a:r>
          </a:p>
        </p:txBody>
      </p:sp>
    </p:spTree>
    <p:custDataLst>
      <p:tags r:id="rId1"/>
    </p:custDataLst>
  </p:cSld>
  <p:clrMapOvr>
    <a:masterClrMapping/>
  </p:clrMapOvr>
  <p:transition spd="slow" advTm="4000">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85FD4-7ACB-3128-2D2E-F69EF4DEADA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569952E-5102-5961-E2A7-1DE90846381C}"/>
              </a:ext>
            </a:extLst>
          </p:cNvPr>
          <p:cNvGrpSpPr/>
          <p:nvPr/>
        </p:nvGrpSpPr>
        <p:grpSpPr>
          <a:xfrm>
            <a:off x="723900" y="1468792"/>
            <a:ext cx="10744200" cy="2068195"/>
            <a:chOff x="1112" y="2325"/>
            <a:chExt cx="16920" cy="3257"/>
          </a:xfrm>
        </p:grpSpPr>
        <p:sp>
          <p:nvSpPr>
            <p:cNvPr id="7" name="直角三角形 6">
              <a:extLst>
                <a:ext uri="{FF2B5EF4-FFF2-40B4-BE49-F238E27FC236}">
                  <a16:creationId xmlns:a16="http://schemas.microsoft.com/office/drawing/2014/main" id="{A643C00F-E556-0293-D45F-64BC161592C3}"/>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A02642D-27C7-04E7-B6D5-5EE3C43C2717}"/>
                </a:ext>
              </a:extLst>
            </p:cNvPr>
            <p:cNvSpPr/>
            <p:nvPr>
              <p:custDataLst>
                <p:tags r:id="rId7"/>
              </p:custDataLst>
            </p:nvPr>
          </p:nvSpPr>
          <p:spPr>
            <a:xfrm>
              <a:off x="1532" y="2560"/>
              <a:ext cx="16500" cy="302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EB4F906-1A34-2C2B-71C2-1746A004C8F8}"/>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症状</a:t>
              </a:r>
            </a:p>
          </p:txBody>
        </p:sp>
        <p:sp>
          <p:nvSpPr>
            <p:cNvPr id="2" name="文本框 1">
              <a:extLst>
                <a:ext uri="{FF2B5EF4-FFF2-40B4-BE49-F238E27FC236}">
                  <a16:creationId xmlns:a16="http://schemas.microsoft.com/office/drawing/2014/main" id="{15999DC2-BE5B-C518-D820-340C9DAB4EDE}"/>
                </a:ext>
              </a:extLst>
            </p:cNvPr>
            <p:cNvSpPr txBox="1"/>
            <p:nvPr>
              <p:custDataLst>
                <p:tags r:id="rId9"/>
              </p:custDataLst>
            </p:nvPr>
          </p:nvSpPr>
          <p:spPr>
            <a:xfrm>
              <a:off x="1803" y="3262"/>
              <a:ext cx="15958" cy="2031"/>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月经周期缩短或延长，也有停经、闭经的现象，还有出血量异常，或多或少。</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月经前、月经时的腹痛及其他的全身不适症状，也常见于子宫肌瘤、子宫内膜息肉、子宫内膜异位症等疾病情况或功能失调性子宫出血。</a:t>
              </a:r>
            </a:p>
          </p:txBody>
        </p:sp>
      </p:grpSp>
      <p:sp>
        <p:nvSpPr>
          <p:cNvPr id="4" name="1">
            <a:extLst>
              <a:ext uri="{FF2B5EF4-FFF2-40B4-BE49-F238E27FC236}">
                <a16:creationId xmlns:a16="http://schemas.microsoft.com/office/drawing/2014/main" id="{7FAFE005-C4D6-F205-D030-6D21F67229C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二、月经失调</a:t>
            </a:r>
          </a:p>
        </p:txBody>
      </p:sp>
      <p:grpSp>
        <p:nvGrpSpPr>
          <p:cNvPr id="6" name="4">
            <a:extLst>
              <a:ext uri="{FF2B5EF4-FFF2-40B4-BE49-F238E27FC236}">
                <a16:creationId xmlns:a16="http://schemas.microsoft.com/office/drawing/2014/main" id="{933C85B8-3E0C-0086-A64A-3DBD692846AF}"/>
              </a:ext>
            </a:extLst>
          </p:cNvPr>
          <p:cNvGrpSpPr/>
          <p:nvPr/>
        </p:nvGrpSpPr>
        <p:grpSpPr>
          <a:xfrm>
            <a:off x="723900" y="3695167"/>
            <a:ext cx="10744200" cy="2471420"/>
            <a:chOff x="1312" y="5885"/>
            <a:chExt cx="16920" cy="3892"/>
          </a:xfrm>
        </p:grpSpPr>
        <p:sp>
          <p:nvSpPr>
            <p:cNvPr id="8" name="直角三角形 7">
              <a:extLst>
                <a:ext uri="{FF2B5EF4-FFF2-40B4-BE49-F238E27FC236}">
                  <a16:creationId xmlns:a16="http://schemas.microsoft.com/office/drawing/2014/main" id="{602D7687-6F7A-B21E-DB7A-10C698D8FB35}"/>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B3123007-D01E-5B8D-4896-35B9C2D17702}"/>
                </a:ext>
              </a:extLst>
            </p:cNvPr>
            <p:cNvSpPr/>
            <p:nvPr>
              <p:custDataLst>
                <p:tags r:id="rId3"/>
              </p:custDataLst>
            </p:nvPr>
          </p:nvSpPr>
          <p:spPr>
            <a:xfrm>
              <a:off x="1732" y="6119"/>
              <a:ext cx="16500" cy="36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5F96D92E-D8A1-0479-2625-A6FD13114CE5}"/>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
          <p:nvSpPr>
            <p:cNvPr id="11" name="文本框 10">
              <a:extLst>
                <a:ext uri="{FF2B5EF4-FFF2-40B4-BE49-F238E27FC236}">
                  <a16:creationId xmlns:a16="http://schemas.microsoft.com/office/drawing/2014/main" id="{8FC01508-2574-78BB-E9B9-D8DDADADB6D0}"/>
                </a:ext>
              </a:extLst>
            </p:cNvPr>
            <p:cNvSpPr txBox="1"/>
            <p:nvPr>
              <p:custDataLst>
                <p:tags r:id="rId5"/>
              </p:custDataLst>
            </p:nvPr>
          </p:nvSpPr>
          <p:spPr>
            <a:xfrm>
              <a:off x="2057" y="6822"/>
              <a:ext cx="15904" cy="2686"/>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情绪会引起月经失调，女生要保持乐观开朗的生活态度。</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节食减肥会引起月经失调，女生切不可盲目节食。</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生活中学会爱护自己身体。女生应注意经期防寒避湿。</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克服不良的生活习惯，如抽烟、喝酒，晚上不睡、早上不起等，这些都可能影响月经周期。</a:t>
              </a:r>
            </a:p>
          </p:txBody>
        </p:sp>
      </p:grpSp>
    </p:spTree>
    <p:extLst>
      <p:ext uri="{BB962C8B-B14F-4D97-AF65-F5344CB8AC3E}">
        <p14:creationId xmlns:p14="http://schemas.microsoft.com/office/powerpoint/2010/main" val="81104312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1BB32-7CAD-59EF-8303-FF439195C3A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403263F-CBE9-4C70-A573-03236F2EBF1B}"/>
              </a:ext>
            </a:extLst>
          </p:cNvPr>
          <p:cNvGrpSpPr/>
          <p:nvPr/>
        </p:nvGrpSpPr>
        <p:grpSpPr>
          <a:xfrm>
            <a:off x="723900" y="1196340"/>
            <a:ext cx="10744200" cy="5305425"/>
            <a:chOff x="1112" y="2325"/>
            <a:chExt cx="16920" cy="8355"/>
          </a:xfrm>
        </p:grpSpPr>
        <p:sp>
          <p:nvSpPr>
            <p:cNvPr id="7" name="直角三角形 6">
              <a:extLst>
                <a:ext uri="{FF2B5EF4-FFF2-40B4-BE49-F238E27FC236}">
                  <a16:creationId xmlns:a16="http://schemas.microsoft.com/office/drawing/2014/main" id="{7F34E3BB-6B97-9A04-6840-BB761E76B2F8}"/>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E3F4FB8-FC03-156F-D1F0-209F0D6BED93}"/>
                </a:ext>
              </a:extLst>
            </p:cNvPr>
            <p:cNvSpPr/>
            <p:nvPr>
              <p:custDataLst>
                <p:tags r:id="rId3"/>
              </p:custDataLst>
            </p:nvPr>
          </p:nvSpPr>
          <p:spPr>
            <a:xfrm>
              <a:off x="1532" y="2585"/>
              <a:ext cx="16500" cy="809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AFFC7A8-7F71-9E39-9CBC-6517572A021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症状</a:t>
              </a:r>
            </a:p>
          </p:txBody>
        </p:sp>
        <p:sp>
          <p:nvSpPr>
            <p:cNvPr id="2" name="文本框 1">
              <a:extLst>
                <a:ext uri="{FF2B5EF4-FFF2-40B4-BE49-F238E27FC236}">
                  <a16:creationId xmlns:a16="http://schemas.microsoft.com/office/drawing/2014/main" id="{BF883BF0-78D9-5AD3-BC6D-9B8199D9D7FF}"/>
                </a:ext>
              </a:extLst>
            </p:cNvPr>
            <p:cNvSpPr txBox="1"/>
            <p:nvPr>
              <p:custDataLst>
                <p:tags r:id="rId5"/>
              </p:custDataLst>
            </p:nvPr>
          </p:nvSpPr>
          <p:spPr>
            <a:xfrm>
              <a:off x="2034" y="3332"/>
              <a:ext cx="15495" cy="726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白带来源于子宫颈和阴道，由宫颈分泌的黏液、阴道黏膜分泌物、子宫和阴道脱落的表皮细胞以及少量白细胞与阴道杆菌混合而成。在青春期，随着生殖器官的发育及机能的成熟，女生白带的增多，在月经前和月经期，以及从事体力活动时，白带分泌也会增加，从而外流，这些都是正常现象。</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霉菌性白带：白带异味，呈糊状或呈凝乳状，可见阴道壁充血，病情严重时外阴红肿，阴道黏膜附有白色的膜状物，拭去白膜后，可以看到粗糙红肿以及受损的糜烂面及表浅的溃疡，病人可自觉外阴瘙痒、灼痛。</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滴虫性白带：由滴虫引起的白带异味，色呈黄色，质地稀薄，有泡沫。阴道壁出血，甚至出现杨梅样出血点。病人自觉外阴瘙痒，实验室镜检可见滴虫。</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盆腔炎性白带：盆腔炎包括宫颈炎、宫体炎、附件炎等，其引起的白带色黄，质地黏稠，味腥臭，呈脓性。</a:t>
              </a:r>
            </a:p>
          </p:txBody>
        </p:sp>
      </p:grpSp>
      <p:sp>
        <p:nvSpPr>
          <p:cNvPr id="4" name="1">
            <a:extLst>
              <a:ext uri="{FF2B5EF4-FFF2-40B4-BE49-F238E27FC236}">
                <a16:creationId xmlns:a16="http://schemas.microsoft.com/office/drawing/2014/main" id="{9EC9D3C7-E805-40AE-873D-91E775EBF9F0}"/>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三、白带及阴道炎</a:t>
            </a:r>
          </a:p>
        </p:txBody>
      </p:sp>
    </p:spTree>
    <p:extLst>
      <p:ext uri="{BB962C8B-B14F-4D97-AF65-F5344CB8AC3E}">
        <p14:creationId xmlns:p14="http://schemas.microsoft.com/office/powerpoint/2010/main" val="15710027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三、白带及阴道炎</a:t>
            </a:r>
          </a:p>
        </p:txBody>
      </p:sp>
      <p:grpSp>
        <p:nvGrpSpPr>
          <p:cNvPr id="25" name="4"/>
          <p:cNvGrpSpPr/>
          <p:nvPr/>
        </p:nvGrpSpPr>
        <p:grpSpPr>
          <a:xfrm>
            <a:off x="804227" y="2238654"/>
            <a:ext cx="10583545" cy="2027272"/>
            <a:chOff x="1586" y="5239"/>
            <a:chExt cx="16667" cy="4059"/>
          </a:xfrm>
        </p:grpSpPr>
        <p:grpSp>
          <p:nvGrpSpPr>
            <p:cNvPr id="17" name="组合 16"/>
            <p:cNvGrpSpPr/>
            <p:nvPr/>
          </p:nvGrpSpPr>
          <p:grpSpPr>
            <a:xfrm>
              <a:off x="1586" y="5239"/>
              <a:ext cx="7857" cy="4059"/>
              <a:chOff x="1586" y="5134"/>
              <a:chExt cx="7857" cy="4059"/>
            </a:xfrm>
          </p:grpSpPr>
          <p:sp>
            <p:nvSpPr>
              <p:cNvPr id="8" name="圆角矩形 7"/>
              <p:cNvSpPr/>
              <p:nvPr>
                <p:custDataLst>
                  <p:tags r:id="rId14"/>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808" y="6422"/>
                <a:ext cx="7422" cy="1460"/>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即使没有任何不适，也应该定期去医院检查，每年至少要做一次全面的妇科体检。</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5" name="圆角矩形 14"/>
              <p:cNvSpPr/>
              <p:nvPr>
                <p:custDataLst>
                  <p:tags r:id="rId15"/>
                </p:custDataLst>
              </p:nvPr>
            </p:nvSpPr>
            <p:spPr>
              <a:xfrm>
                <a:off x="2007" y="5134"/>
                <a:ext cx="7016" cy="918"/>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p:cNvSpPr txBox="1"/>
              <p:nvPr>
                <p:custDataLst>
                  <p:tags r:id="rId16"/>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1.</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定期检查</a:t>
                </a:r>
              </a:p>
            </p:txBody>
          </p:sp>
        </p:grpSp>
        <p:grpSp>
          <p:nvGrpSpPr>
            <p:cNvPr id="18" name="组合 17"/>
            <p:cNvGrpSpPr/>
            <p:nvPr/>
          </p:nvGrpSpPr>
          <p:grpSpPr>
            <a:xfrm>
              <a:off x="10396" y="5239"/>
              <a:ext cx="7857" cy="4059"/>
              <a:chOff x="1586" y="5134"/>
              <a:chExt cx="7857" cy="4059"/>
            </a:xfrm>
          </p:grpSpPr>
          <p:sp>
            <p:nvSpPr>
              <p:cNvPr id="19" name="圆角矩形 18"/>
              <p:cNvSpPr/>
              <p:nvPr>
                <p:custDataLst>
                  <p:tags r:id="rId10"/>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11"/>
                </p:custDataLst>
              </p:nvPr>
            </p:nvSpPr>
            <p:spPr>
              <a:xfrm>
                <a:off x="1809" y="6172"/>
                <a:ext cx="7411"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最好用流动的清水进行日常的清洁。有的女生有心理洁癖，使用碱性洗液或沐浴露等清洗，此举反而容易破坏阴道内环境，使身体更容易生病。</a:t>
                </a:r>
              </a:p>
            </p:txBody>
          </p:sp>
          <p:sp>
            <p:nvSpPr>
              <p:cNvPr id="23" name="圆角矩形 22"/>
              <p:cNvSpPr/>
              <p:nvPr>
                <p:custDataLst>
                  <p:tags r:id="rId12"/>
                </p:custDataLst>
              </p:nvPr>
            </p:nvSpPr>
            <p:spPr>
              <a:xfrm>
                <a:off x="2007" y="5134"/>
                <a:ext cx="7016" cy="918"/>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p:cNvSpPr txBox="1"/>
              <p:nvPr>
                <p:custDataLst>
                  <p:tags r:id="rId13"/>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2.</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科学清洁</a:t>
                </a:r>
              </a:p>
            </p:txBody>
          </p:sp>
        </p:grpSp>
      </p:grpSp>
      <p:grpSp>
        <p:nvGrpSpPr>
          <p:cNvPr id="30" name="4">
            <a:extLst>
              <a:ext uri="{FF2B5EF4-FFF2-40B4-BE49-F238E27FC236}">
                <a16:creationId xmlns:a16="http://schemas.microsoft.com/office/drawing/2014/main" id="{FD82511B-850C-A116-2373-CC906386DEF7}"/>
              </a:ext>
            </a:extLst>
          </p:cNvPr>
          <p:cNvGrpSpPr/>
          <p:nvPr/>
        </p:nvGrpSpPr>
        <p:grpSpPr>
          <a:xfrm>
            <a:off x="804227" y="4474493"/>
            <a:ext cx="10583545" cy="2027272"/>
            <a:chOff x="1586" y="5239"/>
            <a:chExt cx="16667" cy="4059"/>
          </a:xfrm>
        </p:grpSpPr>
        <p:grpSp>
          <p:nvGrpSpPr>
            <p:cNvPr id="31" name="组合 30">
              <a:extLst>
                <a:ext uri="{FF2B5EF4-FFF2-40B4-BE49-F238E27FC236}">
                  <a16:creationId xmlns:a16="http://schemas.microsoft.com/office/drawing/2014/main" id="{7B39F6EE-D687-C133-9934-A53FDDB7C0CD}"/>
                </a:ext>
              </a:extLst>
            </p:cNvPr>
            <p:cNvGrpSpPr/>
            <p:nvPr/>
          </p:nvGrpSpPr>
          <p:grpSpPr>
            <a:xfrm>
              <a:off x="1586" y="5239"/>
              <a:ext cx="7857" cy="4059"/>
              <a:chOff x="1586" y="5134"/>
              <a:chExt cx="7857" cy="4059"/>
            </a:xfrm>
          </p:grpSpPr>
          <p:sp>
            <p:nvSpPr>
              <p:cNvPr id="38" name="圆角矩形 7">
                <a:extLst>
                  <a:ext uri="{FF2B5EF4-FFF2-40B4-BE49-F238E27FC236}">
                    <a16:creationId xmlns:a16="http://schemas.microsoft.com/office/drawing/2014/main" id="{89A36BED-BD35-5D5C-334C-8D070C58D105}"/>
                  </a:ext>
                </a:extLst>
              </p:cNvPr>
              <p:cNvSpPr/>
              <p:nvPr>
                <p:custDataLst>
                  <p:tags r:id="rId7"/>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BD246AA-C012-9330-8657-9AF61D98B4B9}"/>
                  </a:ext>
                </a:extLst>
              </p:cNvPr>
              <p:cNvSpPr txBox="1"/>
              <p:nvPr/>
            </p:nvSpPr>
            <p:spPr>
              <a:xfrm>
                <a:off x="1809" y="6253"/>
                <a:ext cx="7422" cy="1460"/>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若白带异味后还出现其他不适，如血丝等，应立即去正规医院诊治。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0" name="圆角矩形 14">
                <a:extLst>
                  <a:ext uri="{FF2B5EF4-FFF2-40B4-BE49-F238E27FC236}">
                    <a16:creationId xmlns:a16="http://schemas.microsoft.com/office/drawing/2014/main" id="{2167F0C1-2AE6-D965-2EE9-CAF6F9D768FB}"/>
                  </a:ext>
                </a:extLst>
              </p:cNvPr>
              <p:cNvSpPr/>
              <p:nvPr>
                <p:custDataLst>
                  <p:tags r:id="rId8"/>
                </p:custDataLst>
              </p:nvPr>
            </p:nvSpPr>
            <p:spPr>
              <a:xfrm>
                <a:off x="2007" y="5134"/>
                <a:ext cx="7016" cy="871"/>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AA318686-331D-7589-3026-CF43C0D8C34D}"/>
                  </a:ext>
                </a:extLst>
              </p:cNvPr>
              <p:cNvSpPr txBox="1"/>
              <p:nvPr>
                <p:custDataLst>
                  <p:tags r:id="rId9"/>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3.</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及时就医</a:t>
                </a:r>
              </a:p>
            </p:txBody>
          </p:sp>
        </p:grpSp>
        <p:grpSp>
          <p:nvGrpSpPr>
            <p:cNvPr id="32" name="组合 31">
              <a:extLst>
                <a:ext uri="{FF2B5EF4-FFF2-40B4-BE49-F238E27FC236}">
                  <a16:creationId xmlns:a16="http://schemas.microsoft.com/office/drawing/2014/main" id="{78BADA60-12A9-B266-5F92-38030812AE31}"/>
                </a:ext>
              </a:extLst>
            </p:cNvPr>
            <p:cNvGrpSpPr/>
            <p:nvPr/>
          </p:nvGrpSpPr>
          <p:grpSpPr>
            <a:xfrm>
              <a:off x="10396" y="5239"/>
              <a:ext cx="7857" cy="4059"/>
              <a:chOff x="1586" y="5134"/>
              <a:chExt cx="7857" cy="4059"/>
            </a:xfrm>
          </p:grpSpPr>
          <p:sp>
            <p:nvSpPr>
              <p:cNvPr id="34" name="圆角矩形 18">
                <a:extLst>
                  <a:ext uri="{FF2B5EF4-FFF2-40B4-BE49-F238E27FC236}">
                    <a16:creationId xmlns:a16="http://schemas.microsoft.com/office/drawing/2014/main" id="{FC1BB577-FB54-0FBD-F97A-5A8A881D7696}"/>
                  </a:ext>
                </a:extLst>
              </p:cNvPr>
              <p:cNvSpPr/>
              <p:nvPr>
                <p:custDataLst>
                  <p:tags r:id="rId3"/>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C87A3FB2-1A92-BCD9-DFDB-94150CC3A267}"/>
                  </a:ext>
                </a:extLst>
              </p:cNvPr>
              <p:cNvSpPr txBox="1"/>
              <p:nvPr>
                <p:custDataLst>
                  <p:tags r:id="rId4"/>
                </p:custDataLst>
              </p:nvPr>
            </p:nvSpPr>
            <p:spPr>
              <a:xfrm>
                <a:off x="1810" y="6253"/>
                <a:ext cx="7410"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有些女生担心白带弄脏内裤或懒得洗内裤，平日总是用卫生护垫。长期使用卫生护垫很容易滋生大量的细菌。所以，千万不要月经期使用卫生护垫。</a:t>
                </a:r>
              </a:p>
            </p:txBody>
          </p:sp>
          <p:sp>
            <p:nvSpPr>
              <p:cNvPr id="36" name="圆角矩形 22">
                <a:extLst>
                  <a:ext uri="{FF2B5EF4-FFF2-40B4-BE49-F238E27FC236}">
                    <a16:creationId xmlns:a16="http://schemas.microsoft.com/office/drawing/2014/main" id="{C53DFA47-A9BA-AD4E-D226-631D3CA6E995}"/>
                  </a:ext>
                </a:extLst>
              </p:cNvPr>
              <p:cNvSpPr/>
              <p:nvPr>
                <p:custDataLst>
                  <p:tags r:id="rId5"/>
                </p:custDataLst>
              </p:nvPr>
            </p:nvSpPr>
            <p:spPr>
              <a:xfrm>
                <a:off x="2007" y="5134"/>
                <a:ext cx="7016" cy="871"/>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a:extLst>
                  <a:ext uri="{FF2B5EF4-FFF2-40B4-BE49-F238E27FC236}">
                    <a16:creationId xmlns:a16="http://schemas.microsoft.com/office/drawing/2014/main" id="{42FBF49C-CD29-7278-88BE-B8B0E4CF5DFE}"/>
                  </a:ext>
                </a:extLst>
              </p:cNvPr>
              <p:cNvSpPr txBox="1"/>
              <p:nvPr>
                <p:custDataLst>
                  <p:tags r:id="rId6"/>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4.</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平日不用卫生护垫</a:t>
                </a:r>
              </a:p>
            </p:txBody>
          </p:sp>
        </p:grpSp>
      </p:grpSp>
      <p:sp>
        <p:nvSpPr>
          <p:cNvPr id="2" name="任意多边形: 形状 17">
            <a:extLst>
              <a:ext uri="{FF2B5EF4-FFF2-40B4-BE49-F238E27FC236}">
                <a16:creationId xmlns:a16="http://schemas.microsoft.com/office/drawing/2014/main" id="{2BFE0D4E-D8B6-158B-3E05-16F63D03E96A}"/>
              </a:ext>
            </a:extLst>
          </p:cNvPr>
          <p:cNvSpPr/>
          <p:nvPr>
            <p:custDataLst>
              <p:tags r:id="rId2"/>
            </p:custDataLst>
          </p:nvPr>
        </p:nvSpPr>
        <p:spPr>
          <a:xfrm>
            <a:off x="804227" y="1402374"/>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Tree>
    <p:extLst>
      <p:ext uri="{BB962C8B-B14F-4D97-AF65-F5344CB8AC3E}">
        <p14:creationId xmlns:p14="http://schemas.microsoft.com/office/powerpoint/2010/main" val="2844199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75604-163B-11C1-C6F8-F9236D25ED6A}"/>
            </a:ext>
          </a:extLst>
        </p:cNvPr>
        <p:cNvGrpSpPr/>
        <p:nvPr/>
      </p:nvGrpSpPr>
      <p:grpSpPr>
        <a:xfrm>
          <a:off x="0" y="0"/>
          <a:ext cx="0" cy="0"/>
          <a:chOff x="0" y="0"/>
          <a:chExt cx="0" cy="0"/>
        </a:xfrm>
      </p:grpSpPr>
      <p:sp>
        <p:nvSpPr>
          <p:cNvPr id="6" name="1">
            <a:extLst>
              <a:ext uri="{FF2B5EF4-FFF2-40B4-BE49-F238E27FC236}">
                <a16:creationId xmlns:a16="http://schemas.microsoft.com/office/drawing/2014/main" id="{54CBEB73-B0A3-D0C4-3FA3-11EE63998B60}"/>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三、白带及阴道炎</a:t>
            </a:r>
          </a:p>
        </p:txBody>
      </p:sp>
      <p:grpSp>
        <p:nvGrpSpPr>
          <p:cNvPr id="25" name="4">
            <a:extLst>
              <a:ext uri="{FF2B5EF4-FFF2-40B4-BE49-F238E27FC236}">
                <a16:creationId xmlns:a16="http://schemas.microsoft.com/office/drawing/2014/main" id="{11BDEB12-74C7-F899-A7ED-F28CCD746D6B}"/>
              </a:ext>
            </a:extLst>
          </p:cNvPr>
          <p:cNvGrpSpPr/>
          <p:nvPr/>
        </p:nvGrpSpPr>
        <p:grpSpPr>
          <a:xfrm>
            <a:off x="804227" y="2238654"/>
            <a:ext cx="10583545" cy="2027272"/>
            <a:chOff x="1586" y="5239"/>
            <a:chExt cx="16667" cy="4059"/>
          </a:xfrm>
        </p:grpSpPr>
        <p:grpSp>
          <p:nvGrpSpPr>
            <p:cNvPr id="17" name="组合 16">
              <a:extLst>
                <a:ext uri="{FF2B5EF4-FFF2-40B4-BE49-F238E27FC236}">
                  <a16:creationId xmlns:a16="http://schemas.microsoft.com/office/drawing/2014/main" id="{4533ADC9-CCBE-B171-FC79-D64CE4B6C2ED}"/>
                </a:ext>
              </a:extLst>
            </p:cNvPr>
            <p:cNvGrpSpPr/>
            <p:nvPr/>
          </p:nvGrpSpPr>
          <p:grpSpPr>
            <a:xfrm>
              <a:off x="1586" y="5239"/>
              <a:ext cx="7857" cy="4059"/>
              <a:chOff x="1586" y="5134"/>
              <a:chExt cx="7857" cy="4059"/>
            </a:xfrm>
          </p:grpSpPr>
          <p:sp>
            <p:nvSpPr>
              <p:cNvPr id="8" name="圆角矩形 7">
                <a:extLst>
                  <a:ext uri="{FF2B5EF4-FFF2-40B4-BE49-F238E27FC236}">
                    <a16:creationId xmlns:a16="http://schemas.microsoft.com/office/drawing/2014/main" id="{BE184865-4783-8B26-F097-4DC1B9911685}"/>
                  </a:ext>
                </a:extLst>
              </p:cNvPr>
              <p:cNvSpPr/>
              <p:nvPr>
                <p:custDataLst>
                  <p:tags r:id="rId14"/>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49E47129-0A19-EDCE-38B1-97720A3BF8EC}"/>
                  </a:ext>
                </a:extLst>
              </p:cNvPr>
              <p:cNvSpPr txBox="1"/>
              <p:nvPr/>
            </p:nvSpPr>
            <p:spPr>
              <a:xfrm>
                <a:off x="1803" y="6253"/>
                <a:ext cx="7422"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要经常锻炼身体，增强体质；要保证充足的睡眠，多食富含维生素的食品；要学会调节自己的情绪，心情愉快时，免疫力便会增强。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5" name="圆角矩形 14">
                <a:extLst>
                  <a:ext uri="{FF2B5EF4-FFF2-40B4-BE49-F238E27FC236}">
                    <a16:creationId xmlns:a16="http://schemas.microsoft.com/office/drawing/2014/main" id="{EFDC46A1-10E7-F420-8A5D-82355018865D}"/>
                  </a:ext>
                </a:extLst>
              </p:cNvPr>
              <p:cNvSpPr/>
              <p:nvPr>
                <p:custDataLst>
                  <p:tags r:id="rId15"/>
                </p:custDataLst>
              </p:nvPr>
            </p:nvSpPr>
            <p:spPr>
              <a:xfrm>
                <a:off x="2007" y="5134"/>
                <a:ext cx="7016" cy="918"/>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D9F28B09-0515-B805-9606-B6AC7DD9228E}"/>
                  </a:ext>
                </a:extLst>
              </p:cNvPr>
              <p:cNvSpPr txBox="1"/>
              <p:nvPr>
                <p:custDataLst>
                  <p:tags r:id="rId16"/>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5.</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增强免疫力</a:t>
                </a:r>
              </a:p>
            </p:txBody>
          </p:sp>
        </p:grpSp>
        <p:grpSp>
          <p:nvGrpSpPr>
            <p:cNvPr id="18" name="组合 17">
              <a:extLst>
                <a:ext uri="{FF2B5EF4-FFF2-40B4-BE49-F238E27FC236}">
                  <a16:creationId xmlns:a16="http://schemas.microsoft.com/office/drawing/2014/main" id="{4010B770-38A5-D8A7-0359-0FFD251804EE}"/>
                </a:ext>
              </a:extLst>
            </p:cNvPr>
            <p:cNvGrpSpPr/>
            <p:nvPr/>
          </p:nvGrpSpPr>
          <p:grpSpPr>
            <a:xfrm>
              <a:off x="10396" y="5239"/>
              <a:ext cx="7857" cy="4059"/>
              <a:chOff x="1586" y="5134"/>
              <a:chExt cx="7857" cy="4059"/>
            </a:xfrm>
          </p:grpSpPr>
          <p:sp>
            <p:nvSpPr>
              <p:cNvPr id="19" name="圆角矩形 18">
                <a:extLst>
                  <a:ext uri="{FF2B5EF4-FFF2-40B4-BE49-F238E27FC236}">
                    <a16:creationId xmlns:a16="http://schemas.microsoft.com/office/drawing/2014/main" id="{1B1AAE7C-6CC3-B3DB-354E-DBD63F8CB914}"/>
                  </a:ext>
                </a:extLst>
              </p:cNvPr>
              <p:cNvSpPr/>
              <p:nvPr>
                <p:custDataLst>
                  <p:tags r:id="rId10"/>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94AA0576-FB1D-8AAC-5B72-3978BE152FA6}"/>
                  </a:ext>
                </a:extLst>
              </p:cNvPr>
              <p:cNvSpPr txBox="1"/>
              <p:nvPr>
                <p:custDataLst>
                  <p:tags r:id="rId11"/>
                </p:custDataLst>
              </p:nvPr>
            </p:nvSpPr>
            <p:spPr>
              <a:xfrm>
                <a:off x="1809" y="6239"/>
                <a:ext cx="7411" cy="2125"/>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几乎所有洗衣桶内都暗藏霉菌，而且洗衣机用得越勤，霉菌越多，最好自己单独清洗内裤。</a:t>
                </a:r>
              </a:p>
            </p:txBody>
          </p:sp>
          <p:sp>
            <p:nvSpPr>
              <p:cNvPr id="23" name="圆角矩形 22">
                <a:extLst>
                  <a:ext uri="{FF2B5EF4-FFF2-40B4-BE49-F238E27FC236}">
                    <a16:creationId xmlns:a16="http://schemas.microsoft.com/office/drawing/2014/main" id="{1E01D20B-522A-5E3D-9A86-3EC21DD7E384}"/>
                  </a:ext>
                </a:extLst>
              </p:cNvPr>
              <p:cNvSpPr/>
              <p:nvPr>
                <p:custDataLst>
                  <p:tags r:id="rId12"/>
                </p:custDataLst>
              </p:nvPr>
            </p:nvSpPr>
            <p:spPr>
              <a:xfrm>
                <a:off x="2007" y="5134"/>
                <a:ext cx="7016" cy="918"/>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AD75B00F-14E5-0601-D160-01AC86821DCB}"/>
                  </a:ext>
                </a:extLst>
              </p:cNvPr>
              <p:cNvSpPr txBox="1"/>
              <p:nvPr>
                <p:custDataLst>
                  <p:tags r:id="rId13"/>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6.</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警惕洗衣机</a:t>
                </a:r>
              </a:p>
            </p:txBody>
          </p:sp>
        </p:grpSp>
      </p:grpSp>
      <p:grpSp>
        <p:nvGrpSpPr>
          <p:cNvPr id="30" name="4">
            <a:extLst>
              <a:ext uri="{FF2B5EF4-FFF2-40B4-BE49-F238E27FC236}">
                <a16:creationId xmlns:a16="http://schemas.microsoft.com/office/drawing/2014/main" id="{778A74C7-2E7C-8744-9BFD-E1F03A756D4D}"/>
              </a:ext>
            </a:extLst>
          </p:cNvPr>
          <p:cNvGrpSpPr/>
          <p:nvPr/>
        </p:nvGrpSpPr>
        <p:grpSpPr>
          <a:xfrm>
            <a:off x="804227" y="4474493"/>
            <a:ext cx="10583545" cy="2027272"/>
            <a:chOff x="1586" y="5239"/>
            <a:chExt cx="16667" cy="4059"/>
          </a:xfrm>
        </p:grpSpPr>
        <p:grpSp>
          <p:nvGrpSpPr>
            <p:cNvPr id="31" name="组合 30">
              <a:extLst>
                <a:ext uri="{FF2B5EF4-FFF2-40B4-BE49-F238E27FC236}">
                  <a16:creationId xmlns:a16="http://schemas.microsoft.com/office/drawing/2014/main" id="{9798B5BB-947A-ABB3-8970-45AF629F13F7}"/>
                </a:ext>
              </a:extLst>
            </p:cNvPr>
            <p:cNvGrpSpPr/>
            <p:nvPr/>
          </p:nvGrpSpPr>
          <p:grpSpPr>
            <a:xfrm>
              <a:off x="1586" y="5239"/>
              <a:ext cx="7857" cy="4059"/>
              <a:chOff x="1586" y="5134"/>
              <a:chExt cx="7857" cy="4059"/>
            </a:xfrm>
          </p:grpSpPr>
          <p:sp>
            <p:nvSpPr>
              <p:cNvPr id="38" name="圆角矩形 7">
                <a:extLst>
                  <a:ext uri="{FF2B5EF4-FFF2-40B4-BE49-F238E27FC236}">
                    <a16:creationId xmlns:a16="http://schemas.microsoft.com/office/drawing/2014/main" id="{E910F802-69AE-E5B8-492F-67F3DE02EFB3}"/>
                  </a:ext>
                </a:extLst>
              </p:cNvPr>
              <p:cNvSpPr/>
              <p:nvPr>
                <p:custDataLst>
                  <p:tags r:id="rId7"/>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D1ED0954-9489-3CB4-0AD9-DF2EE730EE07}"/>
                  </a:ext>
                </a:extLst>
              </p:cNvPr>
              <p:cNvSpPr txBox="1"/>
              <p:nvPr/>
            </p:nvSpPr>
            <p:spPr>
              <a:xfrm>
                <a:off x="1809" y="6253"/>
                <a:ext cx="7422"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公共场合可能隐藏着大量的霉菌，去公共浴池洗澡不要随意坐和泡。出门在外，不要使用酒店的浴缸，在使用马桶前垫上卫生纸，等等。</a:t>
                </a:r>
              </a:p>
            </p:txBody>
          </p:sp>
          <p:sp>
            <p:nvSpPr>
              <p:cNvPr id="40" name="圆角矩形 14">
                <a:extLst>
                  <a:ext uri="{FF2B5EF4-FFF2-40B4-BE49-F238E27FC236}">
                    <a16:creationId xmlns:a16="http://schemas.microsoft.com/office/drawing/2014/main" id="{6CE73503-6833-102B-E78C-65F1CCBB8951}"/>
                  </a:ext>
                </a:extLst>
              </p:cNvPr>
              <p:cNvSpPr/>
              <p:nvPr>
                <p:custDataLst>
                  <p:tags r:id="rId8"/>
                </p:custDataLst>
              </p:nvPr>
            </p:nvSpPr>
            <p:spPr>
              <a:xfrm>
                <a:off x="2007" y="5134"/>
                <a:ext cx="7016" cy="871"/>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9AAC3173-1AA1-0E91-7138-2E17F5F3EC91}"/>
                  </a:ext>
                </a:extLst>
              </p:cNvPr>
              <p:cNvSpPr txBox="1"/>
              <p:nvPr>
                <p:custDataLst>
                  <p:tags r:id="rId9"/>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7.</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注意公共场所卫生</a:t>
                </a:r>
              </a:p>
            </p:txBody>
          </p:sp>
        </p:grpSp>
        <p:grpSp>
          <p:nvGrpSpPr>
            <p:cNvPr id="32" name="组合 31">
              <a:extLst>
                <a:ext uri="{FF2B5EF4-FFF2-40B4-BE49-F238E27FC236}">
                  <a16:creationId xmlns:a16="http://schemas.microsoft.com/office/drawing/2014/main" id="{0C4D9358-A697-4F35-2027-83477462FB62}"/>
                </a:ext>
              </a:extLst>
            </p:cNvPr>
            <p:cNvGrpSpPr/>
            <p:nvPr/>
          </p:nvGrpSpPr>
          <p:grpSpPr>
            <a:xfrm>
              <a:off x="10396" y="5239"/>
              <a:ext cx="7857" cy="4059"/>
              <a:chOff x="1586" y="5134"/>
              <a:chExt cx="7857" cy="4059"/>
            </a:xfrm>
          </p:grpSpPr>
          <p:sp>
            <p:nvSpPr>
              <p:cNvPr id="34" name="圆角矩形 18">
                <a:extLst>
                  <a:ext uri="{FF2B5EF4-FFF2-40B4-BE49-F238E27FC236}">
                    <a16:creationId xmlns:a16="http://schemas.microsoft.com/office/drawing/2014/main" id="{F5AAD667-13D9-CE5C-3C45-4E1580170A86}"/>
                  </a:ext>
                </a:extLst>
              </p:cNvPr>
              <p:cNvSpPr/>
              <p:nvPr>
                <p:custDataLst>
                  <p:tags r:id="rId3"/>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540B49DB-C17D-3FEA-2906-A75010F3F705}"/>
                  </a:ext>
                </a:extLst>
              </p:cNvPr>
              <p:cNvSpPr txBox="1"/>
              <p:nvPr>
                <p:custDataLst>
                  <p:tags r:id="rId4"/>
                </p:custDataLst>
              </p:nvPr>
            </p:nvSpPr>
            <p:spPr>
              <a:xfrm>
                <a:off x="1810" y="6253"/>
                <a:ext cx="7410" cy="2125"/>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紧身的化纤内裤会使阴道局部的温度及湿度增高，这种环境有利于霉菌繁殖，建议女生选择全棉内裤。</a:t>
                </a:r>
              </a:p>
            </p:txBody>
          </p:sp>
          <p:sp>
            <p:nvSpPr>
              <p:cNvPr id="36" name="圆角矩形 22">
                <a:extLst>
                  <a:ext uri="{FF2B5EF4-FFF2-40B4-BE49-F238E27FC236}">
                    <a16:creationId xmlns:a16="http://schemas.microsoft.com/office/drawing/2014/main" id="{DFBEC308-CBA9-2ABC-CF89-2533943C4E90}"/>
                  </a:ext>
                </a:extLst>
              </p:cNvPr>
              <p:cNvSpPr/>
              <p:nvPr>
                <p:custDataLst>
                  <p:tags r:id="rId5"/>
                </p:custDataLst>
              </p:nvPr>
            </p:nvSpPr>
            <p:spPr>
              <a:xfrm>
                <a:off x="2007" y="5134"/>
                <a:ext cx="7016" cy="871"/>
              </a:xfrm>
              <a:prstGeom prst="roundRect">
                <a:avLst>
                  <a:gd name="adj" fmla="val 22844"/>
                </a:avLst>
              </a:prstGeom>
              <a:solidFill>
                <a:srgbClr val="1E80DB"/>
              </a:soli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a:extLst>
                  <a:ext uri="{FF2B5EF4-FFF2-40B4-BE49-F238E27FC236}">
                    <a16:creationId xmlns:a16="http://schemas.microsoft.com/office/drawing/2014/main" id="{AB8B9927-06F9-88DF-E2E3-2A90AD87A131}"/>
                  </a:ext>
                </a:extLst>
              </p:cNvPr>
              <p:cNvSpPr txBox="1"/>
              <p:nvPr>
                <p:custDataLst>
                  <p:tags r:id="rId6"/>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8.</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穿着全棉内裤</a:t>
                </a:r>
              </a:p>
            </p:txBody>
          </p:sp>
        </p:grpSp>
      </p:grpSp>
      <p:sp>
        <p:nvSpPr>
          <p:cNvPr id="2" name="任意多边形: 形状 17">
            <a:extLst>
              <a:ext uri="{FF2B5EF4-FFF2-40B4-BE49-F238E27FC236}">
                <a16:creationId xmlns:a16="http://schemas.microsoft.com/office/drawing/2014/main" id="{39A466E0-B337-2694-290B-5578FD507630}"/>
              </a:ext>
            </a:extLst>
          </p:cNvPr>
          <p:cNvSpPr/>
          <p:nvPr>
            <p:custDataLst>
              <p:tags r:id="rId2"/>
            </p:custDataLst>
          </p:nvPr>
        </p:nvSpPr>
        <p:spPr>
          <a:xfrm>
            <a:off x="804227" y="1402374"/>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Tree>
    <p:extLst>
      <p:ext uri="{BB962C8B-B14F-4D97-AF65-F5344CB8AC3E}">
        <p14:creationId xmlns:p14="http://schemas.microsoft.com/office/powerpoint/2010/main" val="188188410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12D29-510F-D475-A6D2-C6621390075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152A3C3-A004-D3F7-3AE4-ED09D8B9A141}"/>
              </a:ext>
            </a:extLst>
          </p:cNvPr>
          <p:cNvGrpSpPr/>
          <p:nvPr/>
        </p:nvGrpSpPr>
        <p:grpSpPr>
          <a:xfrm>
            <a:off x="723900" y="1319949"/>
            <a:ext cx="10744200" cy="2472055"/>
            <a:chOff x="1112" y="2325"/>
            <a:chExt cx="16920" cy="3893"/>
          </a:xfrm>
        </p:grpSpPr>
        <p:sp>
          <p:nvSpPr>
            <p:cNvPr id="7" name="直角三角形 6">
              <a:extLst>
                <a:ext uri="{FF2B5EF4-FFF2-40B4-BE49-F238E27FC236}">
                  <a16:creationId xmlns:a16="http://schemas.microsoft.com/office/drawing/2014/main" id="{0430A49D-D860-0148-EDB6-2194BDFE9B80}"/>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8CD66E3-8460-A4D4-7533-A9EC1E0FFC80}"/>
                </a:ext>
              </a:extLst>
            </p:cNvPr>
            <p:cNvSpPr/>
            <p:nvPr>
              <p:custDataLst>
                <p:tags r:id="rId7"/>
              </p:custDataLst>
            </p:nvPr>
          </p:nvSpPr>
          <p:spPr>
            <a:xfrm>
              <a:off x="1532" y="2560"/>
              <a:ext cx="16500" cy="36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0129830-99A0-6DF1-2891-B67887FDB638}"/>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症状</a:t>
              </a:r>
            </a:p>
          </p:txBody>
        </p:sp>
        <p:sp>
          <p:nvSpPr>
            <p:cNvPr id="2" name="文本框 1">
              <a:extLst>
                <a:ext uri="{FF2B5EF4-FFF2-40B4-BE49-F238E27FC236}">
                  <a16:creationId xmlns:a16="http://schemas.microsoft.com/office/drawing/2014/main" id="{850F43B9-6748-21B0-7D4C-B7FA19B23A96}"/>
                </a:ext>
              </a:extLst>
            </p:cNvPr>
            <p:cNvSpPr txBox="1"/>
            <p:nvPr>
              <p:custDataLst>
                <p:tags r:id="rId9"/>
              </p:custDataLst>
            </p:nvPr>
          </p:nvSpPr>
          <p:spPr>
            <a:xfrm>
              <a:off x="1803" y="3262"/>
              <a:ext cx="15958" cy="268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本病肿块多在乳头的外上方，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为单发，具有良性肿瘤的典型特征：表面光滑、边界清楚、质地坚硬、容易推动、生长缓慢，多无自觉症状。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终因其有恶变的可能，所以，有的人一旦发现，及早手术切除，以绝后患。医生建议也可以定期观察，待女性结婚后再手术切除。</a:t>
              </a:r>
            </a:p>
          </p:txBody>
        </p:sp>
      </p:grpSp>
      <p:sp>
        <p:nvSpPr>
          <p:cNvPr id="4" name="1">
            <a:extLst>
              <a:ext uri="{FF2B5EF4-FFF2-40B4-BE49-F238E27FC236}">
                <a16:creationId xmlns:a16="http://schemas.microsoft.com/office/drawing/2014/main" id="{5BCB98DC-C6EC-9579-3625-2588D3BA77E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四、乳腺纤维腺瘤</a:t>
            </a:r>
          </a:p>
        </p:txBody>
      </p:sp>
      <p:grpSp>
        <p:nvGrpSpPr>
          <p:cNvPr id="6" name="4">
            <a:extLst>
              <a:ext uri="{FF2B5EF4-FFF2-40B4-BE49-F238E27FC236}">
                <a16:creationId xmlns:a16="http://schemas.microsoft.com/office/drawing/2014/main" id="{CEABAEC7-38F9-D534-EEF3-EB5942AE9B84}"/>
              </a:ext>
            </a:extLst>
          </p:cNvPr>
          <p:cNvGrpSpPr/>
          <p:nvPr/>
        </p:nvGrpSpPr>
        <p:grpSpPr>
          <a:xfrm>
            <a:off x="723900" y="3877500"/>
            <a:ext cx="10744200" cy="2471420"/>
            <a:chOff x="1312" y="5885"/>
            <a:chExt cx="16920" cy="3892"/>
          </a:xfrm>
        </p:grpSpPr>
        <p:sp>
          <p:nvSpPr>
            <p:cNvPr id="8" name="直角三角形 7">
              <a:extLst>
                <a:ext uri="{FF2B5EF4-FFF2-40B4-BE49-F238E27FC236}">
                  <a16:creationId xmlns:a16="http://schemas.microsoft.com/office/drawing/2014/main" id="{1CD9A7D1-41B8-8F0F-6C2F-45819806E750}"/>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1D8B483D-7CEB-F913-0115-948CA834D733}"/>
                </a:ext>
              </a:extLst>
            </p:cNvPr>
            <p:cNvSpPr/>
            <p:nvPr>
              <p:custDataLst>
                <p:tags r:id="rId3"/>
              </p:custDataLst>
            </p:nvPr>
          </p:nvSpPr>
          <p:spPr>
            <a:xfrm>
              <a:off x="1732" y="6119"/>
              <a:ext cx="16500" cy="36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7DAFBC78-858E-977F-BC3A-0EFC1F382C9E}"/>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
          <p:nvSpPr>
            <p:cNvPr id="11" name="文本框 10">
              <a:extLst>
                <a:ext uri="{FF2B5EF4-FFF2-40B4-BE49-F238E27FC236}">
                  <a16:creationId xmlns:a16="http://schemas.microsoft.com/office/drawing/2014/main" id="{60712C2D-5B23-B26B-BD05-B7000E7F455E}"/>
                </a:ext>
              </a:extLst>
            </p:cNvPr>
            <p:cNvSpPr txBox="1"/>
            <p:nvPr>
              <p:custDataLst>
                <p:tags r:id="rId5"/>
              </p:custDataLst>
            </p:nvPr>
          </p:nvSpPr>
          <p:spPr>
            <a:xfrm>
              <a:off x="2057" y="6822"/>
              <a:ext cx="15904" cy="2686"/>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养成良好的生活饮食习惯，避免和减少心理紧张因素，保持心情舒畅。</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控制高脂肪、高热量饮食的摄入，不乱服用外源性雌激素。</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掌握乳房自我检查方法，养成每月自查一次乳房习惯，若发现原因不明的乳腺结节，应及时去医院诊断。积极参加乳腺癌筛查。</a:t>
              </a:r>
            </a:p>
          </p:txBody>
        </p:sp>
      </p:grpSp>
    </p:spTree>
    <p:extLst>
      <p:ext uri="{BB962C8B-B14F-4D97-AF65-F5344CB8AC3E}">
        <p14:creationId xmlns:p14="http://schemas.microsoft.com/office/powerpoint/2010/main" val="318442639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748A6-D388-527B-B77F-8D70171056EB}"/>
            </a:ext>
          </a:extLst>
        </p:cNvPr>
        <p:cNvGrpSpPr/>
        <p:nvPr/>
      </p:nvGrpSpPr>
      <p:grpSpPr>
        <a:xfrm>
          <a:off x="0" y="0"/>
          <a:ext cx="0" cy="0"/>
          <a:chOff x="0" y="0"/>
          <a:chExt cx="0" cy="0"/>
        </a:xfrm>
      </p:grpSpPr>
      <p:grpSp>
        <p:nvGrpSpPr>
          <p:cNvPr id="18" name="3">
            <a:extLst>
              <a:ext uri="{FF2B5EF4-FFF2-40B4-BE49-F238E27FC236}">
                <a16:creationId xmlns:a16="http://schemas.microsoft.com/office/drawing/2014/main" id="{9087E0B5-5CC9-56D4-99CD-18E9BAE76858}"/>
              </a:ext>
            </a:extLst>
          </p:cNvPr>
          <p:cNvGrpSpPr/>
          <p:nvPr/>
        </p:nvGrpSpPr>
        <p:grpSpPr>
          <a:xfrm>
            <a:off x="529590" y="1260956"/>
            <a:ext cx="11010900" cy="4859320"/>
            <a:chOff x="1042" y="3454"/>
            <a:chExt cx="17340" cy="7266"/>
          </a:xfrm>
        </p:grpSpPr>
        <p:sp>
          <p:nvSpPr>
            <p:cNvPr id="58" name="圆角矩形 57">
              <a:extLst>
                <a:ext uri="{FF2B5EF4-FFF2-40B4-BE49-F238E27FC236}">
                  <a16:creationId xmlns:a16="http://schemas.microsoft.com/office/drawing/2014/main" id="{A3D16F0A-71F9-E817-6ABA-11E5B080C7AF}"/>
                </a:ext>
              </a:extLst>
            </p:cNvPr>
            <p:cNvSpPr/>
            <p:nvPr>
              <p:custDataLst>
                <p:tags r:id="rId2"/>
              </p:custDataLst>
            </p:nvPr>
          </p:nvSpPr>
          <p:spPr>
            <a:xfrm>
              <a:off x="1042" y="3454"/>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C864BFB-1300-F0EB-940F-069605B0B62B}"/>
                </a:ext>
              </a:extLst>
            </p:cNvPr>
            <p:cNvSpPr txBox="1"/>
            <p:nvPr>
              <p:custDataLst>
                <p:tags r:id="rId3"/>
              </p:custDataLst>
            </p:nvPr>
          </p:nvSpPr>
          <p:spPr>
            <a:xfrm>
              <a:off x="1711" y="4252"/>
              <a:ext cx="6516" cy="565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睾丸炎通常是由细菌和病毒引起，睾丸本身很少发生细菌性感染。细菌性睾丸炎大多数是由于邻近的附睾发炎引起，所以又称为附睾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睾丸炎。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此症状多发于青壮年人，如果不及时进行治疗，有可能诱发前列腺炎、内分泌疾病、肾炎等肾脏疾病、泌尿感染疾病、恶性肿瘤等疾病，严重的还可能导致丧失性功能，甚至丧失生育能力。</a:t>
              </a:r>
            </a:p>
          </p:txBody>
        </p:sp>
      </p:grpSp>
      <p:sp>
        <p:nvSpPr>
          <p:cNvPr id="3" name="1">
            <a:extLst>
              <a:ext uri="{FF2B5EF4-FFF2-40B4-BE49-F238E27FC236}">
                <a16:creationId xmlns:a16="http://schemas.microsoft.com/office/drawing/2014/main" id="{F8A1DF71-6C77-71A4-D011-D09C9865B22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五、睾丸炎和附睾炎</a:t>
            </a:r>
          </a:p>
        </p:txBody>
      </p:sp>
      <p:pic>
        <p:nvPicPr>
          <p:cNvPr id="2" name="图片 1">
            <a:extLst>
              <a:ext uri="{FF2B5EF4-FFF2-40B4-BE49-F238E27FC236}">
                <a16:creationId xmlns:a16="http://schemas.microsoft.com/office/drawing/2014/main" id="{42511D46-F1D6-9D5A-4439-24DF1290440D}"/>
              </a:ext>
            </a:extLst>
          </p:cNvPr>
          <p:cNvPicPr>
            <a:picLocks noChangeAspect="1"/>
          </p:cNvPicPr>
          <p:nvPr/>
        </p:nvPicPr>
        <p:blipFill rotWithShape="1">
          <a:blip r:embed="rId5"/>
          <a:srcRect l="13145"/>
          <a:stretch/>
        </p:blipFill>
        <p:spPr>
          <a:xfrm>
            <a:off x="5396947" y="1807777"/>
            <a:ext cx="5840647" cy="3782592"/>
          </a:xfrm>
          <a:prstGeom prst="rect">
            <a:avLst/>
          </a:prstGeom>
        </p:spPr>
      </p:pic>
    </p:spTree>
    <p:extLst>
      <p:ext uri="{BB962C8B-B14F-4D97-AF65-F5344CB8AC3E}">
        <p14:creationId xmlns:p14="http://schemas.microsoft.com/office/powerpoint/2010/main" val="425971691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11BAED-C96E-ED81-50B2-AADE90D7FA8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853DC2A-54B0-F7C2-CC7D-81019B6A4520}"/>
              </a:ext>
            </a:extLst>
          </p:cNvPr>
          <p:cNvGrpSpPr/>
          <p:nvPr/>
        </p:nvGrpSpPr>
        <p:grpSpPr>
          <a:xfrm>
            <a:off x="723900" y="1319949"/>
            <a:ext cx="10744200" cy="2108835"/>
            <a:chOff x="1112" y="2325"/>
            <a:chExt cx="16920" cy="3321"/>
          </a:xfrm>
        </p:grpSpPr>
        <p:sp>
          <p:nvSpPr>
            <p:cNvPr id="7" name="直角三角形 6">
              <a:extLst>
                <a:ext uri="{FF2B5EF4-FFF2-40B4-BE49-F238E27FC236}">
                  <a16:creationId xmlns:a16="http://schemas.microsoft.com/office/drawing/2014/main" id="{A4DCD3AC-43A6-D8CF-A472-0B462F363143}"/>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EA5A8E5-B400-A74A-6E39-EB578EEB7C70}"/>
                </a:ext>
              </a:extLst>
            </p:cNvPr>
            <p:cNvSpPr/>
            <p:nvPr>
              <p:custDataLst>
                <p:tags r:id="rId7"/>
              </p:custDataLst>
            </p:nvPr>
          </p:nvSpPr>
          <p:spPr>
            <a:xfrm>
              <a:off x="1532" y="2560"/>
              <a:ext cx="16500" cy="308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560E601-CC25-BE29-8D06-D7D45AF86AD9}"/>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症状</a:t>
              </a:r>
            </a:p>
          </p:txBody>
        </p:sp>
        <p:sp>
          <p:nvSpPr>
            <p:cNvPr id="2" name="文本框 1">
              <a:extLst>
                <a:ext uri="{FF2B5EF4-FFF2-40B4-BE49-F238E27FC236}">
                  <a16:creationId xmlns:a16="http://schemas.microsoft.com/office/drawing/2014/main" id="{10D62ED6-F4F2-E6B0-E975-1E1D42C81A2F}"/>
                </a:ext>
              </a:extLst>
            </p:cNvPr>
            <p:cNvSpPr txBox="1"/>
            <p:nvPr>
              <p:custDataLst>
                <p:tags r:id="rId9"/>
              </p:custDataLst>
            </p:nvPr>
          </p:nvSpPr>
          <p:spPr>
            <a:xfrm>
              <a:off x="1803" y="3262"/>
              <a:ext cx="15958" cy="2195"/>
            </a:xfrm>
            <a:prstGeom prst="rect">
              <a:avLst/>
            </a:prstGeom>
            <a:noFill/>
          </p:spPr>
          <p:txBody>
            <a:bodyPr wrap="square" rtlCol="0" anchor="t">
              <a:spAutoFit/>
            </a:bodyPr>
            <a:lstStyle/>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高热、畏寒。睾丸疼痛，并有阴囊、大腿根部以及腹股沟区域放射痛。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患病睾丸肿胀、压痛，如果化脓，摸上去就有积脓的波动感觉。</a:t>
              </a: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常伴有阴囊皮肤红肿和阴囊内鞘膜积液。</a:t>
              </a: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儿童发生病毒性睾丸炎，有时可见到腮腺肿大与疼痛现象。</a:t>
              </a:r>
            </a:p>
          </p:txBody>
        </p:sp>
      </p:grpSp>
      <p:sp>
        <p:nvSpPr>
          <p:cNvPr id="4" name="1">
            <a:extLst>
              <a:ext uri="{FF2B5EF4-FFF2-40B4-BE49-F238E27FC236}">
                <a16:creationId xmlns:a16="http://schemas.microsoft.com/office/drawing/2014/main" id="{65366922-7E3D-7FC4-AD3D-C87768FF9F01}"/>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五、睾丸炎和附睾炎</a:t>
            </a:r>
          </a:p>
        </p:txBody>
      </p:sp>
      <p:grpSp>
        <p:nvGrpSpPr>
          <p:cNvPr id="6" name="4">
            <a:extLst>
              <a:ext uri="{FF2B5EF4-FFF2-40B4-BE49-F238E27FC236}">
                <a16:creationId xmlns:a16="http://schemas.microsoft.com/office/drawing/2014/main" id="{5089585F-A6C3-A050-B2AD-2D279CB10003}"/>
              </a:ext>
            </a:extLst>
          </p:cNvPr>
          <p:cNvGrpSpPr/>
          <p:nvPr/>
        </p:nvGrpSpPr>
        <p:grpSpPr>
          <a:xfrm>
            <a:off x="723900" y="3578009"/>
            <a:ext cx="10744200" cy="2792730"/>
            <a:chOff x="1312" y="5885"/>
            <a:chExt cx="16920" cy="4398"/>
          </a:xfrm>
        </p:grpSpPr>
        <p:sp>
          <p:nvSpPr>
            <p:cNvPr id="8" name="直角三角形 7">
              <a:extLst>
                <a:ext uri="{FF2B5EF4-FFF2-40B4-BE49-F238E27FC236}">
                  <a16:creationId xmlns:a16="http://schemas.microsoft.com/office/drawing/2014/main" id="{D0FDFAF0-D08C-D25A-23A5-AC7656ABFD0B}"/>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02DC47A4-BFCB-3E97-1341-55D4CFF2B343}"/>
                </a:ext>
              </a:extLst>
            </p:cNvPr>
            <p:cNvSpPr/>
            <p:nvPr>
              <p:custDataLst>
                <p:tags r:id="rId3"/>
              </p:custDataLst>
            </p:nvPr>
          </p:nvSpPr>
          <p:spPr>
            <a:xfrm>
              <a:off x="1732" y="6119"/>
              <a:ext cx="16500" cy="416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687F3278-0800-FBE8-FAA5-5A515DA9E035}"/>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
          <p:nvSpPr>
            <p:cNvPr id="11" name="文本框 10">
              <a:extLst>
                <a:ext uri="{FF2B5EF4-FFF2-40B4-BE49-F238E27FC236}">
                  <a16:creationId xmlns:a16="http://schemas.microsoft.com/office/drawing/2014/main" id="{D0EAF898-6498-09F6-140A-720CB188BC61}"/>
                </a:ext>
              </a:extLst>
            </p:cNvPr>
            <p:cNvSpPr txBox="1"/>
            <p:nvPr>
              <p:custDataLst>
                <p:tags r:id="rId5"/>
              </p:custDataLst>
            </p:nvPr>
          </p:nvSpPr>
          <p:spPr>
            <a:xfrm>
              <a:off x="2057" y="6822"/>
              <a:ext cx="15904" cy="3242"/>
            </a:xfrm>
            <a:prstGeom prst="rect">
              <a:avLst/>
            </a:prstGeom>
            <a:noFill/>
          </p:spPr>
          <p:txBody>
            <a:bodyPr wrap="square" rtlCol="0" anchor="t">
              <a:spAutoFit/>
            </a:bodyPr>
            <a:lstStyle/>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如在按摩时发现有疼痛感，可能为睾丸炎或附睾炎，请及时到医院检查。</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急性腮腺炎睾丸炎双侧病变，可以引起生精活动不可逆的破坏，甚至睾丸萎缩，导致男子不育症。</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多吃新鲜蔬菜与瓜果，增加各种维生素、矿物质、膳食纤维等成分摄入，以提高身体抗炎能力，有一定抗病毒、抗感染的作用。</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避免吃辛辣刺激食物、吸烟、饮酒、久站久坐等。</a:t>
              </a:r>
            </a:p>
          </p:txBody>
        </p:sp>
      </p:grpSp>
    </p:spTree>
    <p:extLst>
      <p:ext uri="{BB962C8B-B14F-4D97-AF65-F5344CB8AC3E}">
        <p14:creationId xmlns:p14="http://schemas.microsoft.com/office/powerpoint/2010/main" val="25113884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473EE-B8B7-DC8B-C130-2A5E180F5EF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7284AD8-C27B-8025-C505-5F049F358D25}"/>
              </a:ext>
            </a:extLst>
          </p:cNvPr>
          <p:cNvGrpSpPr/>
          <p:nvPr/>
        </p:nvGrpSpPr>
        <p:grpSpPr>
          <a:xfrm>
            <a:off x="723900" y="1396503"/>
            <a:ext cx="10744200" cy="4894580"/>
            <a:chOff x="1112" y="2325"/>
            <a:chExt cx="16920" cy="7708"/>
          </a:xfrm>
        </p:grpSpPr>
        <p:sp>
          <p:nvSpPr>
            <p:cNvPr id="7" name="直角三角形 6">
              <a:extLst>
                <a:ext uri="{FF2B5EF4-FFF2-40B4-BE49-F238E27FC236}">
                  <a16:creationId xmlns:a16="http://schemas.microsoft.com/office/drawing/2014/main" id="{D9E9D9FD-44F8-E05D-DB28-9DF6B22165B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F1111A2-6ADE-D358-95E6-32152B0017CA}"/>
                </a:ext>
              </a:extLst>
            </p:cNvPr>
            <p:cNvSpPr/>
            <p:nvPr>
              <p:custDataLst>
                <p:tags r:id="rId3"/>
              </p:custDataLst>
            </p:nvPr>
          </p:nvSpPr>
          <p:spPr>
            <a:xfrm>
              <a:off x="1532" y="2587"/>
              <a:ext cx="16500" cy="744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C12ADAC-8820-A0C0-7E97-7EE2EE03BF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自我保健方法</a:t>
              </a:r>
            </a:p>
          </p:txBody>
        </p:sp>
        <p:sp>
          <p:nvSpPr>
            <p:cNvPr id="2" name="文本框 1">
              <a:extLst>
                <a:ext uri="{FF2B5EF4-FFF2-40B4-BE49-F238E27FC236}">
                  <a16:creationId xmlns:a16="http://schemas.microsoft.com/office/drawing/2014/main" id="{D048C15B-70A0-2D50-629E-672BED63B266}"/>
                </a:ext>
              </a:extLst>
            </p:cNvPr>
            <p:cNvSpPr txBox="1"/>
            <p:nvPr>
              <p:custDataLst>
                <p:tags r:id="rId5"/>
              </p:custDataLst>
            </p:nvPr>
          </p:nvSpPr>
          <p:spPr>
            <a:xfrm>
              <a:off x="1794" y="3623"/>
              <a:ext cx="11263"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经常用流水清洗包皮和阴茎头，保持包皮腔内的清洁和干燥。</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平时应注意养成良好的卫生习惯，对包皮过长或包茎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包皮不能翻转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者行包皮环切术。</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若出现包皮龟头炎，在患处将包皮翻转用高锰酸钾液浸泡清洗，适当应用抗生素，多在数天内治愈。若较严重，则需要在医生指导下进行有效治疗。</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不穿过紧的牛仔裤。牛仔裤既不通气，又形成对睾丸的压迫和较高的温度，能导致精子生成障碍，引起不育。</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养成良好的生活习惯。不抽烟、不喝酒、不吸毒。</a:t>
              </a:r>
            </a:p>
          </p:txBody>
        </p:sp>
      </p:grpSp>
      <p:sp>
        <p:nvSpPr>
          <p:cNvPr id="4" name="1">
            <a:extLst>
              <a:ext uri="{FF2B5EF4-FFF2-40B4-BE49-F238E27FC236}">
                <a16:creationId xmlns:a16="http://schemas.microsoft.com/office/drawing/2014/main" id="{0871C5D0-8E3F-6737-AFE9-0388CDF31B7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六、包皮龟头炎</a:t>
            </a:r>
          </a:p>
        </p:txBody>
      </p:sp>
      <p:pic>
        <p:nvPicPr>
          <p:cNvPr id="3" name="图片 2">
            <a:extLst>
              <a:ext uri="{FF2B5EF4-FFF2-40B4-BE49-F238E27FC236}">
                <a16:creationId xmlns:a16="http://schemas.microsoft.com/office/drawing/2014/main" id="{AB141D90-C7FE-7B79-37F0-741BDED66AFF}"/>
              </a:ext>
            </a:extLst>
          </p:cNvPr>
          <p:cNvPicPr>
            <a:picLocks noChangeAspect="1"/>
          </p:cNvPicPr>
          <p:nvPr/>
        </p:nvPicPr>
        <p:blipFill rotWithShape="1">
          <a:blip r:embed="rId7"/>
          <a:srcRect l="10903" r="7496"/>
          <a:stretch/>
        </p:blipFill>
        <p:spPr>
          <a:xfrm>
            <a:off x="8475637" y="2339547"/>
            <a:ext cx="2865805" cy="3174862"/>
          </a:xfrm>
          <a:prstGeom prst="rect">
            <a:avLst/>
          </a:prstGeom>
        </p:spPr>
      </p:pic>
    </p:spTree>
    <p:extLst>
      <p:ext uri="{BB962C8B-B14F-4D97-AF65-F5344CB8AC3E}">
        <p14:creationId xmlns:p14="http://schemas.microsoft.com/office/powerpoint/2010/main" val="5452014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BF2C9-66A6-74F1-44E2-756050DAF61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BBA2E5B-0426-6190-2320-37DFED20FE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447A8955-9CC3-A2A2-0406-40DF31FE838B}"/>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1BC5F9AC-913C-E331-9832-73CBB0953DCB}"/>
              </a:ext>
            </a:extLst>
          </p:cNvPr>
          <p:cNvGrpSpPr/>
          <p:nvPr/>
        </p:nvGrpSpPr>
        <p:grpSpPr>
          <a:xfrm>
            <a:off x="3268694" y="1452501"/>
            <a:ext cx="5654611" cy="2995793"/>
            <a:chOff x="-337" y="3008"/>
            <a:chExt cx="12126" cy="4718"/>
          </a:xfrm>
        </p:grpSpPr>
        <p:sp>
          <p:nvSpPr>
            <p:cNvPr id="11" name="矩形 10">
              <a:extLst>
                <a:ext uri="{FF2B5EF4-FFF2-40B4-BE49-F238E27FC236}">
                  <a16:creationId xmlns:a16="http://schemas.microsoft.com/office/drawing/2014/main" id="{E33AAF5F-42C4-C5BE-2A53-B07AFF39B3E0}"/>
                </a:ext>
              </a:extLst>
            </p:cNvPr>
            <p:cNvSpPr/>
            <p:nvPr>
              <p:custDataLst>
                <p:tags r:id="rId2"/>
              </p:custDataLst>
            </p:nvPr>
          </p:nvSpPr>
          <p:spPr>
            <a:xfrm>
              <a:off x="-337" y="4391"/>
              <a:ext cx="12126"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常见性传播疾病和预防</a:t>
              </a:r>
            </a:p>
          </p:txBody>
        </p:sp>
        <p:sp>
          <p:nvSpPr>
            <p:cNvPr id="12" name="矩形 11">
              <a:extLst>
                <a:ext uri="{FF2B5EF4-FFF2-40B4-BE49-F238E27FC236}">
                  <a16:creationId xmlns:a16="http://schemas.microsoft.com/office/drawing/2014/main" id="{6E04515C-D8C3-4757-CD07-97FCB4EF70E4}"/>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单元四</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166119294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DD127-2C88-DE59-E4E0-47C536D50D44}"/>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534F7E84-C123-4945-EFFD-7D98D9FC3A52}"/>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D9AD815-F175-5A57-C1F9-5FB2BD3720F7}"/>
              </a:ext>
            </a:extLst>
          </p:cNvPr>
          <p:cNvSpPr txBox="1"/>
          <p:nvPr>
            <p:custDataLst>
              <p:tags r:id="rId1"/>
            </p:custDataLst>
          </p:nvPr>
        </p:nvSpPr>
        <p:spPr>
          <a:xfrm>
            <a:off x="1494790" y="1576629"/>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理解性传播疾病的基本知识。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学习性传播疾病的预防与控制的基本知识。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掌握常见性传播疾病的类型。</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能通过对常见性传播疾病和预防知识的学习，有效掌握相关知识，对健康产生积极影响。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养成健康的生活方式，树立正确的性与健康的理念与观念。</a:t>
            </a:r>
          </a:p>
        </p:txBody>
      </p:sp>
    </p:spTree>
    <p:extLst>
      <p:ext uri="{BB962C8B-B14F-4D97-AF65-F5344CB8AC3E}">
        <p14:creationId xmlns:p14="http://schemas.microsoft.com/office/powerpoint/2010/main" val="2002755803"/>
      </p:ext>
    </p:extLst>
  </p:cSld>
  <p:clrMapOvr>
    <a:masterClrMapping/>
  </p:clrMapOvr>
  <p:transition spd="slow" advTm="4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7EFEC-14F4-96AF-F84B-58587D584784}"/>
            </a:ext>
          </a:extLst>
        </p:cNvPr>
        <p:cNvGrpSpPr/>
        <p:nvPr/>
      </p:nvGrpSpPr>
      <p:grpSpPr>
        <a:xfrm>
          <a:off x="0" y="0"/>
          <a:ext cx="0" cy="0"/>
          <a:chOff x="0" y="0"/>
          <a:chExt cx="0" cy="0"/>
        </a:xfrm>
      </p:grpSpPr>
      <p:sp>
        <p:nvSpPr>
          <p:cNvPr id="63" name="文本框 62">
            <a:extLst>
              <a:ext uri="{FF2B5EF4-FFF2-40B4-BE49-F238E27FC236}">
                <a16:creationId xmlns:a16="http://schemas.microsoft.com/office/drawing/2014/main" id="{1FE1CBF8-0F46-1F83-3686-A8841F692666}"/>
              </a:ext>
            </a:extLst>
          </p:cNvPr>
          <p:cNvSpPr txBox="1"/>
          <p:nvPr>
            <p:custDataLst>
              <p:tags r:id="rId2"/>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DCC6FF90-6961-619B-F904-971840F6A619}"/>
              </a:ext>
            </a:extLst>
          </p:cNvPr>
          <p:cNvSpPr txBox="1"/>
          <p:nvPr>
            <p:custDataLst>
              <p:tags r:id="rId3"/>
            </p:custDataLst>
          </p:nvPr>
        </p:nvSpPr>
        <p:spPr>
          <a:xfrm>
            <a:off x="669098" y="1323071"/>
            <a:ext cx="10853804" cy="4717766"/>
          </a:xfrm>
          <a:prstGeom prst="rect">
            <a:avLst/>
          </a:prstGeom>
          <a:noFill/>
        </p:spPr>
        <p:txBody>
          <a:bodyPr wrap="square" rtlCol="0" anchor="t">
            <a:spAutoFit/>
          </a:bodyPr>
          <a:lstStyle/>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板块二：学生团体与班级组织活动</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①进行“心理健康”主题班会。</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②举行关于青春健康保健和心理卫生知识的宣传比赛。</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③举办青春期健康知识竞赛。</a:t>
            </a: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④以广播与校报的形式宣传“青春期健康知识”。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四、注意事项</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学校教导处要严格执行课程计划，做到有教师、有教材、有教案、有课表、有考核，确保开课率达到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，全面提高学生的性知识知晓率。</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认真进行性教育的学科渗透，要在各学科中有意识渗透性教育知识，确保</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的学生性知识的健康教育。</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按照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学校健康教育评价方案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，认真做好健康教育评价工作，发现问题要及时整改，力争各项指标达标。</a:t>
            </a: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积极组织健康教育任课教师认真学习钻研教材，制订好教学计划、坚持集体备课，进行教研活动，及时总结交流教学经验，努力提高课堂教学质量。</a:t>
            </a:r>
          </a:p>
        </p:txBody>
      </p:sp>
    </p:spTree>
    <p:custDataLst>
      <p:tags r:id="rId1"/>
    </p:custDataLst>
    <p:extLst>
      <p:ext uri="{BB962C8B-B14F-4D97-AF65-F5344CB8AC3E}">
        <p14:creationId xmlns:p14="http://schemas.microsoft.com/office/powerpoint/2010/main" val="268312642"/>
      </p:ext>
    </p:extLst>
  </p:cSld>
  <p:clrMapOvr>
    <a:masterClrMapping/>
  </p:clrMapOvr>
  <p:transition spd="slow" advTm="4000">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C39F9-CC05-0938-B320-F91CBAC7EF72}"/>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8A4073A8-9329-9586-F33E-73B934F5D866}"/>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5E24E702-F629-0BD1-D0A9-66F118299D1E}"/>
              </a:ext>
            </a:extLst>
          </p:cNvPr>
          <p:cNvSpPr txBox="1"/>
          <p:nvPr>
            <p:custDataLst>
              <p:tags r:id="rId1"/>
            </p:custDataLst>
          </p:nvPr>
        </p:nvSpPr>
        <p:spPr>
          <a:xfrm>
            <a:off x="757219" y="1357354"/>
            <a:ext cx="10652903" cy="1422954"/>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某日下午，一名年轻孕妇在医院产下一名女婴。随后，这名产妇抛下新生儿悄悄离开医院。经调查发现，这名产妇所留信息均为虚假信息，新生儿疑遗传母体梅毒，目前已被福利院接收，正在进行积极救治。</a:t>
            </a:r>
          </a:p>
        </p:txBody>
      </p:sp>
      <p:pic>
        <p:nvPicPr>
          <p:cNvPr id="2" name="图片 1">
            <a:extLst>
              <a:ext uri="{FF2B5EF4-FFF2-40B4-BE49-F238E27FC236}">
                <a16:creationId xmlns:a16="http://schemas.microsoft.com/office/drawing/2014/main" id="{491B519B-2FB3-A180-F980-0CCDE42C2239}"/>
              </a:ext>
            </a:extLst>
          </p:cNvPr>
          <p:cNvPicPr>
            <a:picLocks noChangeAspect="1"/>
          </p:cNvPicPr>
          <p:nvPr/>
        </p:nvPicPr>
        <p:blipFill>
          <a:blip r:embed="rId4"/>
          <a:stretch>
            <a:fillRect/>
          </a:stretch>
        </p:blipFill>
        <p:spPr>
          <a:xfrm>
            <a:off x="8063758" y="3007250"/>
            <a:ext cx="3371023" cy="2733261"/>
          </a:xfrm>
          <a:prstGeom prst="rect">
            <a:avLst/>
          </a:prstGeom>
        </p:spPr>
      </p:pic>
      <p:sp>
        <p:nvSpPr>
          <p:cNvPr id="4" name="文本框 3">
            <a:extLst>
              <a:ext uri="{FF2B5EF4-FFF2-40B4-BE49-F238E27FC236}">
                <a16:creationId xmlns:a16="http://schemas.microsoft.com/office/drawing/2014/main" id="{CE10A638-F2C0-BC89-B8B4-4F2B9CA09176}"/>
              </a:ext>
            </a:extLst>
          </p:cNvPr>
          <p:cNvSpPr txBox="1"/>
          <p:nvPr>
            <p:custDataLst>
              <p:tags r:id="rId2"/>
            </p:custDataLst>
          </p:nvPr>
        </p:nvSpPr>
        <p:spPr>
          <a:xfrm>
            <a:off x="757219" y="2868102"/>
            <a:ext cx="6617616" cy="3269613"/>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梅毒是一种慢性传染病，是由梅毒螺旋体感染引起的，主要发生在性器官的皮肤黏膜的疳和疹。接触患者的皮损血液，精液，乳汁和唾液都会传染。孕妇可以传给胎儿，产妇可以传给新生儿。这种微生物的传染性非常强，可以通过哺乳和接触污染的衣物、用具而感染。除了损害皮肤外，还可以引起全身多个器官的损伤，包括骨关节、眼部、神经、甚至内脏。</a:t>
            </a:r>
          </a:p>
        </p:txBody>
      </p:sp>
    </p:spTree>
    <p:extLst>
      <p:ext uri="{BB962C8B-B14F-4D97-AF65-F5344CB8AC3E}">
        <p14:creationId xmlns:p14="http://schemas.microsoft.com/office/powerpoint/2010/main" val="1379694975"/>
      </p:ext>
    </p:extLst>
  </p:cSld>
  <p:clrMapOvr>
    <a:masterClrMapping/>
  </p:clrMapOvr>
  <p:transition spd="slow" advTm="4000">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292B-D3A0-1B13-815E-1E6AAB53FA1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46DC1BF-A926-4982-76EB-1C33E03C1E04}"/>
              </a:ext>
            </a:extLst>
          </p:cNvPr>
          <p:cNvGrpSpPr/>
          <p:nvPr/>
        </p:nvGrpSpPr>
        <p:grpSpPr>
          <a:xfrm>
            <a:off x="723900" y="3208171"/>
            <a:ext cx="10744200" cy="3073400"/>
            <a:chOff x="1112" y="2325"/>
            <a:chExt cx="16920" cy="4840"/>
          </a:xfrm>
        </p:grpSpPr>
        <p:sp>
          <p:nvSpPr>
            <p:cNvPr id="7" name="直角三角形 6">
              <a:extLst>
                <a:ext uri="{FF2B5EF4-FFF2-40B4-BE49-F238E27FC236}">
                  <a16:creationId xmlns:a16="http://schemas.microsoft.com/office/drawing/2014/main" id="{F8047B7F-72B8-78C4-9111-56C3B60BB123}"/>
                </a:ext>
              </a:extLst>
            </p:cNvPr>
            <p:cNvSpPr/>
            <p:nvPr>
              <p:custDataLst>
                <p:tags r:id="rId3"/>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F5279C3-E30B-D2AA-C4B7-E5E2992D141B}"/>
                </a:ext>
              </a:extLst>
            </p:cNvPr>
            <p:cNvSpPr/>
            <p:nvPr>
              <p:custDataLst>
                <p:tags r:id="rId4"/>
              </p:custDataLst>
            </p:nvPr>
          </p:nvSpPr>
          <p:spPr>
            <a:xfrm>
              <a:off x="1532" y="2585"/>
              <a:ext cx="16500" cy="458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9A74BBD-C3E6-AE8E-22F7-D803422BC4C7}"/>
                </a:ext>
              </a:extLst>
            </p:cNvPr>
            <p:cNvSpPr/>
            <p:nvPr>
              <p:custDataLst>
                <p:tags r:id="rId5"/>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 </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常见性病共有的症状</a:t>
              </a:r>
            </a:p>
          </p:txBody>
        </p:sp>
        <p:sp>
          <p:nvSpPr>
            <p:cNvPr id="2" name="文本框 1">
              <a:extLst>
                <a:ext uri="{FF2B5EF4-FFF2-40B4-BE49-F238E27FC236}">
                  <a16:creationId xmlns:a16="http://schemas.microsoft.com/office/drawing/2014/main" id="{463410CE-FEA8-69D5-5086-627219956165}"/>
                </a:ext>
              </a:extLst>
            </p:cNvPr>
            <p:cNvSpPr txBox="1"/>
            <p:nvPr>
              <p:custDataLst>
                <p:tags r:id="rId6"/>
              </p:custDataLst>
            </p:nvPr>
          </p:nvSpPr>
          <p:spPr>
            <a:xfrm>
              <a:off x="1997" y="3543"/>
              <a:ext cx="15615" cy="3340"/>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男性：排尿频繁，排尿疼痛，尿道有烧灼感，尿道口红肿，有脓液流出。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女性：白带增多，有臭味，排尿疼痛，性交时疼痛。</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患性病的男女两性都可能在生殖器附近出现疮疹、硬结、溃疡、疣状物等。但是，不是所有的性病都能导致这些症状。多数性病能被治愈。某些性病如果得不到及时、足够的治疗，可导致长期的健康损害，如有些女性因生殖器官受损害而导致不育和其他器官损害，甚至危及生命。</a:t>
              </a:r>
            </a:p>
          </p:txBody>
        </p:sp>
      </p:grpSp>
      <p:sp>
        <p:nvSpPr>
          <p:cNvPr id="4" name="1">
            <a:extLst>
              <a:ext uri="{FF2B5EF4-FFF2-40B4-BE49-F238E27FC236}">
                <a16:creationId xmlns:a16="http://schemas.microsoft.com/office/drawing/2014/main" id="{E252574C-A9DD-00EB-33DE-592C0F5B08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一、性传播疾病概述</a:t>
            </a:r>
          </a:p>
        </p:txBody>
      </p:sp>
      <p:grpSp>
        <p:nvGrpSpPr>
          <p:cNvPr id="6" name="3">
            <a:extLst>
              <a:ext uri="{FF2B5EF4-FFF2-40B4-BE49-F238E27FC236}">
                <a16:creationId xmlns:a16="http://schemas.microsoft.com/office/drawing/2014/main" id="{44B6F5AD-BE46-D489-36F8-889672531CE4}"/>
              </a:ext>
            </a:extLst>
          </p:cNvPr>
          <p:cNvGrpSpPr/>
          <p:nvPr/>
        </p:nvGrpSpPr>
        <p:grpSpPr>
          <a:xfrm>
            <a:off x="990508" y="1432877"/>
            <a:ext cx="10211025" cy="1596390"/>
            <a:chOff x="1630" y="3968"/>
            <a:chExt cx="19788" cy="2514"/>
          </a:xfrm>
        </p:grpSpPr>
        <p:sp>
          <p:nvSpPr>
            <p:cNvPr id="8" name="任意多边形: 形状 16">
              <a:extLst>
                <a:ext uri="{FF2B5EF4-FFF2-40B4-BE49-F238E27FC236}">
                  <a16:creationId xmlns:a16="http://schemas.microsoft.com/office/drawing/2014/main" id="{4C5F5225-A6EA-D06B-D22A-A205D108C7CB}"/>
                </a:ext>
              </a:extLst>
            </p:cNvPr>
            <p:cNvSpPr/>
            <p:nvPr>
              <p:custDataLst>
                <p:tags r:id="rId2"/>
              </p:custDataLst>
            </p:nvPr>
          </p:nvSpPr>
          <p:spPr>
            <a:xfrm>
              <a:off x="1630" y="3968"/>
              <a:ext cx="19788" cy="251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p>
          </p:txBody>
        </p:sp>
        <p:sp>
          <p:nvSpPr>
            <p:cNvPr id="9" name="文本框 8">
              <a:extLst>
                <a:ext uri="{FF2B5EF4-FFF2-40B4-BE49-F238E27FC236}">
                  <a16:creationId xmlns:a16="http://schemas.microsoft.com/office/drawing/2014/main" id="{BA88B70F-CCF9-5D6C-6DE3-719E4D86881B}"/>
                </a:ext>
              </a:extLst>
            </p:cNvPr>
            <p:cNvSpPr txBox="1"/>
            <p:nvPr/>
          </p:nvSpPr>
          <p:spPr>
            <a:xfrm>
              <a:off x="2030" y="4168"/>
              <a:ext cx="18946" cy="2031"/>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性传播疾病简称性病，是由性接触而传播的传染病。目前被列为我国重点防治并需报告的性病有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种，即淋病、梅毒、尖锐湿、非淋菌性尿道炎、生殖器疱疹、软下疳、性病性淋巴肉芽肿和艾滋病。</a:t>
              </a:r>
            </a:p>
          </p:txBody>
        </p:sp>
      </p:grpSp>
    </p:spTree>
    <p:extLst>
      <p:ext uri="{BB962C8B-B14F-4D97-AF65-F5344CB8AC3E}">
        <p14:creationId xmlns:p14="http://schemas.microsoft.com/office/powerpoint/2010/main" val="22663374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AEDF5-37E5-6681-81B6-7977ABD7E03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DD6BC76-CEEC-5456-F5BA-2001088B3AB7}"/>
              </a:ext>
            </a:extLst>
          </p:cNvPr>
          <p:cNvGrpSpPr/>
          <p:nvPr/>
        </p:nvGrpSpPr>
        <p:grpSpPr>
          <a:xfrm>
            <a:off x="723900" y="1230275"/>
            <a:ext cx="10744200" cy="5157470"/>
            <a:chOff x="1112" y="2325"/>
            <a:chExt cx="16920" cy="8122"/>
          </a:xfrm>
        </p:grpSpPr>
        <p:sp>
          <p:nvSpPr>
            <p:cNvPr id="7" name="直角三角形 6">
              <a:extLst>
                <a:ext uri="{FF2B5EF4-FFF2-40B4-BE49-F238E27FC236}">
                  <a16:creationId xmlns:a16="http://schemas.microsoft.com/office/drawing/2014/main" id="{26B19844-0781-9F44-7A83-5F1968ED9BF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B1A297A-6290-826E-D280-2736DCE9F3A2}"/>
                </a:ext>
              </a:extLst>
            </p:cNvPr>
            <p:cNvSpPr/>
            <p:nvPr>
              <p:custDataLst>
                <p:tags r:id="rId3"/>
              </p:custDataLst>
            </p:nvPr>
          </p:nvSpPr>
          <p:spPr>
            <a:xfrm>
              <a:off x="1532" y="2647"/>
              <a:ext cx="16500" cy="78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6BF5309-B7D1-6460-18FE-EE500EDB7F4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性病的传播</a:t>
              </a:r>
            </a:p>
          </p:txBody>
        </p:sp>
        <p:sp>
          <p:nvSpPr>
            <p:cNvPr id="2" name="文本框 1">
              <a:extLst>
                <a:ext uri="{FF2B5EF4-FFF2-40B4-BE49-F238E27FC236}">
                  <a16:creationId xmlns:a16="http://schemas.microsoft.com/office/drawing/2014/main" id="{C7BE5A24-984C-5148-2E92-E769C53C7318}"/>
                </a:ext>
              </a:extLst>
            </p:cNvPr>
            <p:cNvSpPr txBox="1"/>
            <p:nvPr>
              <p:custDataLst>
                <p:tags r:id="rId5"/>
              </p:custDataLst>
            </p:nvPr>
          </p:nvSpPr>
          <p:spPr>
            <a:xfrm>
              <a:off x="1820" y="3543"/>
              <a:ext cx="15924"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性接触传播</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性接触是所有性病共有的、最主要的传播途径。在与患性病的人性交或密切的肉体接触时，各种病原体便会从一方传给另一方。</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间接接触传播</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有些性病可以通过间接途径传播，如淋病患者的生殖器分泌物沾染了毛巾、浴缸、坐便器时，在不消毒的情况下，其他人接着使用就有可能受到传染。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母婴传播</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在胎儿出生前、出生过程中和出生后的密切接触中，有些性病可以由母亲传给胎儿或新生儿。</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血液传播</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梅毒螺旋体可以存活在血液中，人若接触这种血液或使用被污染的注射器，就有可能感染梅毒。</a:t>
              </a:r>
            </a:p>
          </p:txBody>
        </p:sp>
      </p:grpSp>
      <p:sp>
        <p:nvSpPr>
          <p:cNvPr id="4" name="1">
            <a:extLst>
              <a:ext uri="{FF2B5EF4-FFF2-40B4-BE49-F238E27FC236}">
                <a16:creationId xmlns:a16="http://schemas.microsoft.com/office/drawing/2014/main" id="{4CAA9185-ACB6-3D16-14B4-DE8D3F5A508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一、性传播疾病概述</a:t>
            </a:r>
          </a:p>
        </p:txBody>
      </p:sp>
    </p:spTree>
    <p:extLst>
      <p:ext uri="{BB962C8B-B14F-4D97-AF65-F5344CB8AC3E}">
        <p14:creationId xmlns:p14="http://schemas.microsoft.com/office/powerpoint/2010/main" val="171076221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180B1-E160-6C91-9A49-1506AED1401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971C49B-AD4F-E24F-5F6E-55EC1982666D}"/>
              </a:ext>
            </a:extLst>
          </p:cNvPr>
          <p:cNvGrpSpPr/>
          <p:nvPr/>
        </p:nvGrpSpPr>
        <p:grpSpPr>
          <a:xfrm>
            <a:off x="723900" y="1545591"/>
            <a:ext cx="10744200" cy="4656455"/>
            <a:chOff x="1112" y="2325"/>
            <a:chExt cx="16920" cy="7333"/>
          </a:xfrm>
        </p:grpSpPr>
        <p:sp>
          <p:nvSpPr>
            <p:cNvPr id="7" name="直角三角形 6">
              <a:extLst>
                <a:ext uri="{FF2B5EF4-FFF2-40B4-BE49-F238E27FC236}">
                  <a16:creationId xmlns:a16="http://schemas.microsoft.com/office/drawing/2014/main" id="{3466A2B3-C4FA-8E88-B3AD-B0343A692C3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96B4BE2-C6AF-FA9E-6ECA-671EBF79CFC9}"/>
                </a:ext>
              </a:extLst>
            </p:cNvPr>
            <p:cNvSpPr/>
            <p:nvPr>
              <p:custDataLst>
                <p:tags r:id="rId3"/>
              </p:custDataLst>
            </p:nvPr>
          </p:nvSpPr>
          <p:spPr>
            <a:xfrm>
              <a:off x="1532" y="2587"/>
              <a:ext cx="16500" cy="707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3906E3F-21EA-8F12-50D9-95F49E400C6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性传播疾病的危害</a:t>
              </a:r>
            </a:p>
          </p:txBody>
        </p:sp>
        <p:sp>
          <p:nvSpPr>
            <p:cNvPr id="2" name="文本框 1">
              <a:extLst>
                <a:ext uri="{FF2B5EF4-FFF2-40B4-BE49-F238E27FC236}">
                  <a16:creationId xmlns:a16="http://schemas.microsoft.com/office/drawing/2014/main" id="{700F9901-64F7-86CC-E1BB-59997C9BE5CB}"/>
                </a:ext>
              </a:extLst>
            </p:cNvPr>
            <p:cNvSpPr txBox="1"/>
            <p:nvPr>
              <p:custDataLst>
                <p:tags r:id="rId5"/>
              </p:custDataLst>
            </p:nvPr>
          </p:nvSpPr>
          <p:spPr>
            <a:xfrm>
              <a:off x="1857" y="3433"/>
              <a:ext cx="6718"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传播疾病的危害很大。它不仅给个人，也给家庭和社会带来很大的损害，性病患者常常可以通过性生活将性病传染给配偶，或者通过分泌物和污染物品的接触，如毛巾、水盆等传染给家属；孕妇也可将病原体直接传给胎儿，使其患先天性性病等。因此，对性传播疾病的危害要有足够的认识，应积极开展对它们的防治工作。</a:t>
              </a:r>
            </a:p>
          </p:txBody>
        </p:sp>
      </p:grpSp>
      <p:sp>
        <p:nvSpPr>
          <p:cNvPr id="4" name="1">
            <a:extLst>
              <a:ext uri="{FF2B5EF4-FFF2-40B4-BE49-F238E27FC236}">
                <a16:creationId xmlns:a16="http://schemas.microsoft.com/office/drawing/2014/main" id="{7E8B7DAC-F5C2-99B1-7676-D901A66CED0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一、性传播疾病概述</a:t>
            </a:r>
          </a:p>
        </p:txBody>
      </p:sp>
      <p:pic>
        <p:nvPicPr>
          <p:cNvPr id="8" name="图片 7">
            <a:extLst>
              <a:ext uri="{FF2B5EF4-FFF2-40B4-BE49-F238E27FC236}">
                <a16:creationId xmlns:a16="http://schemas.microsoft.com/office/drawing/2014/main" id="{4831260F-F3F4-738C-44E0-7DFCBBB026F4}"/>
              </a:ext>
            </a:extLst>
          </p:cNvPr>
          <p:cNvPicPr>
            <a:picLocks noChangeAspect="1"/>
          </p:cNvPicPr>
          <p:nvPr/>
        </p:nvPicPr>
        <p:blipFill>
          <a:blip r:embed="rId7"/>
          <a:stretch>
            <a:fillRect/>
          </a:stretch>
        </p:blipFill>
        <p:spPr>
          <a:xfrm>
            <a:off x="5622290" y="2321579"/>
            <a:ext cx="5593398" cy="3710287"/>
          </a:xfrm>
          <a:prstGeom prst="rect">
            <a:avLst/>
          </a:prstGeom>
        </p:spPr>
      </p:pic>
      <p:sp>
        <p:nvSpPr>
          <p:cNvPr id="9" name="矩形 8">
            <a:extLst>
              <a:ext uri="{FF2B5EF4-FFF2-40B4-BE49-F238E27FC236}">
                <a16:creationId xmlns:a16="http://schemas.microsoft.com/office/drawing/2014/main" id="{A4194532-604C-1CBD-9D33-F3DDBE01E41E}"/>
              </a:ext>
            </a:extLst>
          </p:cNvPr>
          <p:cNvSpPr/>
          <p:nvPr/>
        </p:nvSpPr>
        <p:spPr>
          <a:xfrm>
            <a:off x="8289235" y="5585791"/>
            <a:ext cx="2405269" cy="357809"/>
          </a:xfrm>
          <a:prstGeom prst="rect">
            <a:avLst/>
          </a:prstGeom>
          <a:solidFill>
            <a:srgbClr val="FAAE96"/>
          </a:solidFill>
          <a:ln>
            <a:solidFill>
              <a:srgbClr val="FAAE9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270677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FC-D69E-9B06-E461-201AAC8D84C1}"/>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0EE9C68C-E354-829C-33D6-F85EAE01C18A}"/>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性传播疾病的预防与控制</a:t>
            </a:r>
          </a:p>
        </p:txBody>
      </p:sp>
      <p:sp>
        <p:nvSpPr>
          <p:cNvPr id="6" name="1">
            <a:extLst>
              <a:ext uri="{FF2B5EF4-FFF2-40B4-BE49-F238E27FC236}">
                <a16:creationId xmlns:a16="http://schemas.microsoft.com/office/drawing/2014/main" id="{B620A2A5-D079-AC2F-C8A5-82A60934BB16}"/>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二、性传播疾病的预防与控制</a:t>
            </a:r>
          </a:p>
        </p:txBody>
      </p:sp>
      <p:grpSp>
        <p:nvGrpSpPr>
          <p:cNvPr id="65" name="2">
            <a:extLst>
              <a:ext uri="{FF2B5EF4-FFF2-40B4-BE49-F238E27FC236}">
                <a16:creationId xmlns:a16="http://schemas.microsoft.com/office/drawing/2014/main" id="{7450B0DD-79F0-A6A5-65EC-0562905C979E}"/>
              </a:ext>
            </a:extLst>
          </p:cNvPr>
          <p:cNvGrpSpPr/>
          <p:nvPr/>
        </p:nvGrpSpPr>
        <p:grpSpPr>
          <a:xfrm>
            <a:off x="1458595" y="2286909"/>
            <a:ext cx="4212590" cy="3865245"/>
            <a:chOff x="7087" y="3651"/>
            <a:chExt cx="6634" cy="6087"/>
          </a:xfrm>
        </p:grpSpPr>
        <p:grpSp>
          <p:nvGrpSpPr>
            <p:cNvPr id="63" name="组合 62">
              <a:extLst>
                <a:ext uri="{FF2B5EF4-FFF2-40B4-BE49-F238E27FC236}">
                  <a16:creationId xmlns:a16="http://schemas.microsoft.com/office/drawing/2014/main" id="{431A982D-6C1A-3B11-2089-0F40DE22FDB9}"/>
                </a:ext>
              </a:extLst>
            </p:cNvPr>
            <p:cNvGrpSpPr/>
            <p:nvPr/>
          </p:nvGrpSpPr>
          <p:grpSpPr>
            <a:xfrm>
              <a:off x="7087" y="3651"/>
              <a:ext cx="6634" cy="6087"/>
              <a:chOff x="7087" y="3651"/>
              <a:chExt cx="6634" cy="6087"/>
            </a:xfrm>
          </p:grpSpPr>
          <p:sp>
            <p:nvSpPr>
              <p:cNvPr id="58" name="圆角矩形 57">
                <a:extLst>
                  <a:ext uri="{FF2B5EF4-FFF2-40B4-BE49-F238E27FC236}">
                    <a16:creationId xmlns:a16="http://schemas.microsoft.com/office/drawing/2014/main" id="{C75BFE25-DEFD-E1B2-A830-FB85E0383401}"/>
                  </a:ext>
                </a:extLst>
              </p:cNvPr>
              <p:cNvSpPr/>
              <p:nvPr/>
            </p:nvSpPr>
            <p:spPr>
              <a:xfrm>
                <a:off x="7087" y="4177"/>
                <a:ext cx="6634" cy="55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3DE49809-DBB2-3600-5D76-7996C80E7940}"/>
                  </a:ext>
                </a:extLst>
              </p:cNvPr>
              <p:cNvGrpSpPr/>
              <p:nvPr/>
            </p:nvGrpSpPr>
            <p:grpSpPr>
              <a:xfrm>
                <a:off x="8762" y="3651"/>
                <a:ext cx="3188" cy="1063"/>
                <a:chOff x="4040" y="3451"/>
                <a:chExt cx="3188" cy="1063"/>
              </a:xfrm>
            </p:grpSpPr>
            <p:sp>
              <p:nvSpPr>
                <p:cNvPr id="61" name="圆角矩形 60">
                  <a:extLst>
                    <a:ext uri="{FF2B5EF4-FFF2-40B4-BE49-F238E27FC236}">
                      <a16:creationId xmlns:a16="http://schemas.microsoft.com/office/drawing/2014/main" id="{6103D044-4A98-F18F-E82E-06CEA1FF107C}"/>
                    </a:ext>
                  </a:extLst>
                </p:cNvPr>
                <p:cNvSpPr/>
                <p:nvPr>
                  <p:custDataLst>
                    <p:tags r:id="rId8"/>
                  </p:custDataLst>
                </p:nvPr>
              </p:nvSpPr>
              <p:spPr>
                <a:xfrm>
                  <a:off x="4040" y="3451"/>
                  <a:ext cx="3188"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698FBFF3-AC27-E4C2-165B-2611FF68FBC5}"/>
                    </a:ext>
                  </a:extLst>
                </p:cNvPr>
                <p:cNvSpPr txBox="1"/>
                <p:nvPr>
                  <p:custDataLst>
                    <p:tags r:id="rId9"/>
                  </p:custDataLst>
                </p:nvPr>
              </p:nvSpPr>
              <p:spPr>
                <a:xfrm>
                  <a:off x="4303" y="3496"/>
                  <a:ext cx="2620"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保护易感人群</a:t>
                  </a:r>
                </a:p>
              </p:txBody>
            </p:sp>
          </p:grpSp>
        </p:grpSp>
        <p:sp>
          <p:nvSpPr>
            <p:cNvPr id="64" name="文本框 63">
              <a:extLst>
                <a:ext uri="{FF2B5EF4-FFF2-40B4-BE49-F238E27FC236}">
                  <a16:creationId xmlns:a16="http://schemas.microsoft.com/office/drawing/2014/main" id="{4BBB4022-4231-8108-6E8C-00216BE3BE38}"/>
                </a:ext>
              </a:extLst>
            </p:cNvPr>
            <p:cNvSpPr txBox="1"/>
            <p:nvPr>
              <p:custDataLst>
                <p:tags r:id="rId7"/>
              </p:custDataLst>
            </p:nvPr>
          </p:nvSpPr>
          <p:spPr>
            <a:xfrm>
              <a:off x="7210" y="5018"/>
              <a:ext cx="6299"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易感人群应加强卫生宣传教育，了解和掌握性病的传播途径和一般特点，掌握必要的卫生保健知识，提高个人性健康水平。做好预防工作，树立自我保护意识，自觉遵守社会的性道德行为规范，反对不正当的性行为。</a:t>
              </a:r>
            </a:p>
          </p:txBody>
        </p:sp>
      </p:grpSp>
      <p:grpSp>
        <p:nvGrpSpPr>
          <p:cNvPr id="74" name="4">
            <a:extLst>
              <a:ext uri="{FF2B5EF4-FFF2-40B4-BE49-F238E27FC236}">
                <a16:creationId xmlns:a16="http://schemas.microsoft.com/office/drawing/2014/main" id="{EB4EAE8A-1C31-3E3C-8D0A-645299D7A5E2}"/>
              </a:ext>
            </a:extLst>
          </p:cNvPr>
          <p:cNvGrpSpPr/>
          <p:nvPr/>
        </p:nvGrpSpPr>
        <p:grpSpPr>
          <a:xfrm>
            <a:off x="6520815" y="2293259"/>
            <a:ext cx="4212590" cy="3858895"/>
            <a:chOff x="4369" y="3661"/>
            <a:chExt cx="6634" cy="6077"/>
          </a:xfrm>
        </p:grpSpPr>
        <p:grpSp>
          <p:nvGrpSpPr>
            <p:cNvPr id="75" name="组合 74">
              <a:extLst>
                <a:ext uri="{FF2B5EF4-FFF2-40B4-BE49-F238E27FC236}">
                  <a16:creationId xmlns:a16="http://schemas.microsoft.com/office/drawing/2014/main" id="{2FDC0331-A3F3-B050-2AA8-3E54A2E5E4DE}"/>
                </a:ext>
              </a:extLst>
            </p:cNvPr>
            <p:cNvGrpSpPr/>
            <p:nvPr/>
          </p:nvGrpSpPr>
          <p:grpSpPr>
            <a:xfrm>
              <a:off x="4369" y="3661"/>
              <a:ext cx="6634" cy="6077"/>
              <a:chOff x="4369" y="3661"/>
              <a:chExt cx="6634" cy="6077"/>
            </a:xfrm>
          </p:grpSpPr>
          <p:sp>
            <p:nvSpPr>
              <p:cNvPr id="76" name="圆角矩形 75">
                <a:extLst>
                  <a:ext uri="{FF2B5EF4-FFF2-40B4-BE49-F238E27FC236}">
                    <a16:creationId xmlns:a16="http://schemas.microsoft.com/office/drawing/2014/main" id="{F7F8383E-5C60-9D6D-1FE4-FC1055D06945}"/>
                  </a:ext>
                </a:extLst>
              </p:cNvPr>
              <p:cNvSpPr/>
              <p:nvPr>
                <p:custDataLst>
                  <p:tags r:id="rId4"/>
                </p:custDataLst>
              </p:nvPr>
            </p:nvSpPr>
            <p:spPr>
              <a:xfrm>
                <a:off x="4369" y="4177"/>
                <a:ext cx="6634" cy="55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08A82517-3511-D308-C036-3D32103C359F}"/>
                  </a:ext>
                </a:extLst>
              </p:cNvPr>
              <p:cNvGrpSpPr/>
              <p:nvPr/>
            </p:nvGrpSpPr>
            <p:grpSpPr>
              <a:xfrm>
                <a:off x="6140" y="3661"/>
                <a:ext cx="3188" cy="1149"/>
                <a:chOff x="1418" y="3461"/>
                <a:chExt cx="3188" cy="1149"/>
              </a:xfrm>
            </p:grpSpPr>
            <p:sp>
              <p:nvSpPr>
                <p:cNvPr id="78" name="圆角矩形 77">
                  <a:extLst>
                    <a:ext uri="{FF2B5EF4-FFF2-40B4-BE49-F238E27FC236}">
                      <a16:creationId xmlns:a16="http://schemas.microsoft.com/office/drawing/2014/main" id="{61ECB5D0-A720-3B23-D699-76B0059433F6}"/>
                    </a:ext>
                  </a:extLst>
                </p:cNvPr>
                <p:cNvSpPr/>
                <p:nvPr>
                  <p:custDataLst>
                    <p:tags r:id="rId5"/>
                  </p:custDataLst>
                </p:nvPr>
              </p:nvSpPr>
              <p:spPr>
                <a:xfrm>
                  <a:off x="1418" y="3461"/>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01BC1B7E-E3E5-1882-5CBD-22A2047F5AD3}"/>
                    </a:ext>
                  </a:extLst>
                </p:cNvPr>
                <p:cNvSpPr txBox="1"/>
                <p:nvPr>
                  <p:custDataLst>
                    <p:tags r:id="rId6"/>
                  </p:custDataLst>
                </p:nvPr>
              </p:nvSpPr>
              <p:spPr>
                <a:xfrm>
                  <a:off x="1824" y="3526"/>
                  <a:ext cx="2375"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二</a:t>
                  </a: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切断传播途径</a:t>
                  </a:r>
                </a:p>
              </p:txBody>
            </p:sp>
          </p:grpSp>
        </p:grpSp>
        <p:sp>
          <p:nvSpPr>
            <p:cNvPr id="81" name="文本框 80">
              <a:extLst>
                <a:ext uri="{FF2B5EF4-FFF2-40B4-BE49-F238E27FC236}">
                  <a16:creationId xmlns:a16="http://schemas.microsoft.com/office/drawing/2014/main" id="{3BB8846C-40AF-82E9-C20E-80EAF62EFDCD}"/>
                </a:ext>
              </a:extLst>
            </p:cNvPr>
            <p:cNvSpPr txBox="1"/>
            <p:nvPr>
              <p:custDataLst>
                <p:tags r:id="rId3"/>
              </p:custDataLst>
            </p:nvPr>
          </p:nvSpPr>
          <p:spPr>
            <a:xfrm>
              <a:off x="4590" y="5078"/>
              <a:ext cx="6242" cy="4289"/>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性病最主要的传播途径是性接触传播。因此，防止性不洁行为是阻止性病大范围传播的最有效途径。应加强治安管理，规范社会主义性道德。在全社会范围内，坚决取缔卖淫嫖娼活动。同时，进行性道德教育，要求自爱、自尊、自律，自觉遵守性的纯洁性，不发生婚外和婚前性行为。</a:t>
              </a:r>
            </a:p>
          </p:txBody>
        </p:sp>
      </p:grpSp>
    </p:spTree>
    <p:extLst>
      <p:ext uri="{BB962C8B-B14F-4D97-AF65-F5344CB8AC3E}">
        <p14:creationId xmlns:p14="http://schemas.microsoft.com/office/powerpoint/2010/main" val="216608499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strips(downLeft)">
                                      <p:cBhvr>
                                        <p:cTn id="1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D5B362-7DFC-EEB3-D1D8-3E36B9229CA5}"/>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6EF5DAF5-B518-F54C-50C4-3F5F2864A0B4}"/>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性传播疾病的预防与控制</a:t>
            </a:r>
          </a:p>
        </p:txBody>
      </p:sp>
      <p:sp>
        <p:nvSpPr>
          <p:cNvPr id="6" name="1">
            <a:extLst>
              <a:ext uri="{FF2B5EF4-FFF2-40B4-BE49-F238E27FC236}">
                <a16:creationId xmlns:a16="http://schemas.microsoft.com/office/drawing/2014/main" id="{B0A90148-8BD5-0FA8-283B-37689E95246F}"/>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二、性传播疾病的预防与控制</a:t>
            </a:r>
          </a:p>
        </p:txBody>
      </p:sp>
      <p:grpSp>
        <p:nvGrpSpPr>
          <p:cNvPr id="65" name="2">
            <a:extLst>
              <a:ext uri="{FF2B5EF4-FFF2-40B4-BE49-F238E27FC236}">
                <a16:creationId xmlns:a16="http://schemas.microsoft.com/office/drawing/2014/main" id="{9C57CF7B-6F56-4BB5-6453-BAC2894AA664}"/>
              </a:ext>
            </a:extLst>
          </p:cNvPr>
          <p:cNvGrpSpPr/>
          <p:nvPr/>
        </p:nvGrpSpPr>
        <p:grpSpPr>
          <a:xfrm>
            <a:off x="1458595" y="2253254"/>
            <a:ext cx="4212590" cy="3898900"/>
            <a:chOff x="7087" y="3598"/>
            <a:chExt cx="6634" cy="6140"/>
          </a:xfrm>
        </p:grpSpPr>
        <p:grpSp>
          <p:nvGrpSpPr>
            <p:cNvPr id="63" name="组合 62">
              <a:extLst>
                <a:ext uri="{FF2B5EF4-FFF2-40B4-BE49-F238E27FC236}">
                  <a16:creationId xmlns:a16="http://schemas.microsoft.com/office/drawing/2014/main" id="{A0AAE77F-6595-D040-9BEB-BED270BB4E30}"/>
                </a:ext>
              </a:extLst>
            </p:cNvPr>
            <p:cNvGrpSpPr/>
            <p:nvPr/>
          </p:nvGrpSpPr>
          <p:grpSpPr>
            <a:xfrm>
              <a:off x="7087" y="3598"/>
              <a:ext cx="6634" cy="6140"/>
              <a:chOff x="7087" y="3598"/>
              <a:chExt cx="6634" cy="6140"/>
            </a:xfrm>
          </p:grpSpPr>
          <p:sp>
            <p:nvSpPr>
              <p:cNvPr id="58" name="圆角矩形 57">
                <a:extLst>
                  <a:ext uri="{FF2B5EF4-FFF2-40B4-BE49-F238E27FC236}">
                    <a16:creationId xmlns:a16="http://schemas.microsoft.com/office/drawing/2014/main" id="{AFFBA126-6254-8115-AA56-74896811E61C}"/>
                  </a:ext>
                </a:extLst>
              </p:cNvPr>
              <p:cNvSpPr/>
              <p:nvPr/>
            </p:nvSpPr>
            <p:spPr>
              <a:xfrm>
                <a:off x="7087" y="4177"/>
                <a:ext cx="6634" cy="55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9338BC3E-BFD4-4C36-DB73-08E781507A27}"/>
                  </a:ext>
                </a:extLst>
              </p:cNvPr>
              <p:cNvGrpSpPr/>
              <p:nvPr/>
            </p:nvGrpSpPr>
            <p:grpSpPr>
              <a:xfrm>
                <a:off x="8341" y="3598"/>
                <a:ext cx="4007" cy="1052"/>
                <a:chOff x="3619" y="3398"/>
                <a:chExt cx="4007" cy="1052"/>
              </a:xfrm>
            </p:grpSpPr>
            <p:sp>
              <p:nvSpPr>
                <p:cNvPr id="61" name="圆角矩形 60">
                  <a:extLst>
                    <a:ext uri="{FF2B5EF4-FFF2-40B4-BE49-F238E27FC236}">
                      <a16:creationId xmlns:a16="http://schemas.microsoft.com/office/drawing/2014/main" id="{9852347A-D6CB-C7A7-43E1-DA08539CE802}"/>
                    </a:ext>
                  </a:extLst>
                </p:cNvPr>
                <p:cNvSpPr/>
                <p:nvPr>
                  <p:custDataLst>
                    <p:tags r:id="rId8"/>
                  </p:custDataLst>
                </p:nvPr>
              </p:nvSpPr>
              <p:spPr>
                <a:xfrm>
                  <a:off x="3619" y="3398"/>
                  <a:ext cx="4007"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222DCCAD-6E92-DAC4-6CBE-2C967E6D171A}"/>
                    </a:ext>
                  </a:extLst>
                </p:cNvPr>
                <p:cNvSpPr txBox="1"/>
                <p:nvPr>
                  <p:custDataLst>
                    <p:tags r:id="rId9"/>
                  </p:custDataLst>
                </p:nvPr>
              </p:nvSpPr>
              <p:spPr>
                <a:xfrm>
                  <a:off x="3908" y="3414"/>
                  <a:ext cx="3428"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三</a:t>
                  </a: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加强管理，及时治疗，预防传播</a:t>
                  </a:r>
                </a:p>
              </p:txBody>
            </p:sp>
          </p:grpSp>
        </p:grpSp>
        <p:sp>
          <p:nvSpPr>
            <p:cNvPr id="64" name="文本框 63">
              <a:extLst>
                <a:ext uri="{FF2B5EF4-FFF2-40B4-BE49-F238E27FC236}">
                  <a16:creationId xmlns:a16="http://schemas.microsoft.com/office/drawing/2014/main" id="{AE3215A8-E7F6-8F61-898E-26526FFF4610}"/>
                </a:ext>
              </a:extLst>
            </p:cNvPr>
            <p:cNvSpPr txBox="1"/>
            <p:nvPr>
              <p:custDataLst>
                <p:tags r:id="rId7"/>
              </p:custDataLst>
            </p:nvPr>
          </p:nvSpPr>
          <p:spPr>
            <a:xfrm>
              <a:off x="7284" y="4850"/>
              <a:ext cx="6299"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有关部门应加强对性病的管理，做好监测工作，为制定预防措施提供科学、准确的信息。发现性病患者时，应及时对其进行正规的、彻底的治疗，对已治愈者要定期进行追踪复查和必要的复治，以求根治，防止复发。</a:t>
              </a:r>
            </a:p>
          </p:txBody>
        </p:sp>
      </p:grpSp>
      <p:grpSp>
        <p:nvGrpSpPr>
          <p:cNvPr id="74" name="4">
            <a:extLst>
              <a:ext uri="{FF2B5EF4-FFF2-40B4-BE49-F238E27FC236}">
                <a16:creationId xmlns:a16="http://schemas.microsoft.com/office/drawing/2014/main" id="{BCC5610D-3CD0-2A1A-EFCA-6B53CFFE30CE}"/>
              </a:ext>
            </a:extLst>
          </p:cNvPr>
          <p:cNvGrpSpPr/>
          <p:nvPr/>
        </p:nvGrpSpPr>
        <p:grpSpPr>
          <a:xfrm>
            <a:off x="6520815" y="2253254"/>
            <a:ext cx="4212590" cy="4008120"/>
            <a:chOff x="4369" y="3598"/>
            <a:chExt cx="6634" cy="6312"/>
          </a:xfrm>
        </p:grpSpPr>
        <p:grpSp>
          <p:nvGrpSpPr>
            <p:cNvPr id="75" name="组合 74">
              <a:extLst>
                <a:ext uri="{FF2B5EF4-FFF2-40B4-BE49-F238E27FC236}">
                  <a16:creationId xmlns:a16="http://schemas.microsoft.com/office/drawing/2014/main" id="{87553BB2-D399-2FD6-FA00-A87510FB913D}"/>
                </a:ext>
              </a:extLst>
            </p:cNvPr>
            <p:cNvGrpSpPr/>
            <p:nvPr/>
          </p:nvGrpSpPr>
          <p:grpSpPr>
            <a:xfrm>
              <a:off x="4369" y="3598"/>
              <a:ext cx="6634" cy="6312"/>
              <a:chOff x="4369" y="3598"/>
              <a:chExt cx="6634" cy="6312"/>
            </a:xfrm>
          </p:grpSpPr>
          <p:sp>
            <p:nvSpPr>
              <p:cNvPr id="76" name="圆角矩形 75">
                <a:extLst>
                  <a:ext uri="{FF2B5EF4-FFF2-40B4-BE49-F238E27FC236}">
                    <a16:creationId xmlns:a16="http://schemas.microsoft.com/office/drawing/2014/main" id="{6A3CD3CD-9916-4015-A05F-77E68938C78B}"/>
                  </a:ext>
                </a:extLst>
              </p:cNvPr>
              <p:cNvSpPr/>
              <p:nvPr>
                <p:custDataLst>
                  <p:tags r:id="rId4"/>
                </p:custDataLst>
              </p:nvPr>
            </p:nvSpPr>
            <p:spPr>
              <a:xfrm>
                <a:off x="4369" y="4177"/>
                <a:ext cx="6634" cy="573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761A10D6-FB9F-9928-48AC-E85014C6EAA9}"/>
                  </a:ext>
                </a:extLst>
              </p:cNvPr>
              <p:cNvGrpSpPr/>
              <p:nvPr/>
            </p:nvGrpSpPr>
            <p:grpSpPr>
              <a:xfrm>
                <a:off x="5682" y="3598"/>
                <a:ext cx="4007" cy="1052"/>
                <a:chOff x="960" y="3398"/>
                <a:chExt cx="4007" cy="1052"/>
              </a:xfrm>
            </p:grpSpPr>
            <p:sp>
              <p:nvSpPr>
                <p:cNvPr id="78" name="圆角矩形 77">
                  <a:extLst>
                    <a:ext uri="{FF2B5EF4-FFF2-40B4-BE49-F238E27FC236}">
                      <a16:creationId xmlns:a16="http://schemas.microsoft.com/office/drawing/2014/main" id="{06830742-5834-0566-5E1A-FD47A0228C82}"/>
                    </a:ext>
                  </a:extLst>
                </p:cNvPr>
                <p:cNvSpPr/>
                <p:nvPr>
                  <p:custDataLst>
                    <p:tags r:id="rId5"/>
                  </p:custDataLst>
                </p:nvPr>
              </p:nvSpPr>
              <p:spPr>
                <a:xfrm>
                  <a:off x="960" y="3398"/>
                  <a:ext cx="4007"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A4B2A129-3388-16A4-46A2-C781FB4C7804}"/>
                    </a:ext>
                  </a:extLst>
                </p:cNvPr>
                <p:cNvSpPr txBox="1"/>
                <p:nvPr>
                  <p:custDataLst>
                    <p:tags r:id="rId6"/>
                  </p:custDataLst>
                </p:nvPr>
              </p:nvSpPr>
              <p:spPr>
                <a:xfrm>
                  <a:off x="1247" y="3414"/>
                  <a:ext cx="3491"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四</a:t>
                  </a: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加强教育、保持良好的卫生习惯</a:t>
                  </a:r>
                </a:p>
              </p:txBody>
            </p:sp>
          </p:grpSp>
        </p:grpSp>
        <p:sp>
          <p:nvSpPr>
            <p:cNvPr id="81" name="文本框 80">
              <a:extLst>
                <a:ext uri="{FF2B5EF4-FFF2-40B4-BE49-F238E27FC236}">
                  <a16:creationId xmlns:a16="http://schemas.microsoft.com/office/drawing/2014/main" id="{CDC7B75F-E9C1-B871-21E5-E697B014C529}"/>
                </a:ext>
              </a:extLst>
            </p:cNvPr>
            <p:cNvSpPr txBox="1"/>
            <p:nvPr>
              <p:custDataLst>
                <p:tags r:id="rId3"/>
              </p:custDataLst>
            </p:nvPr>
          </p:nvSpPr>
          <p:spPr>
            <a:xfrm>
              <a:off x="4564" y="4850"/>
              <a:ext cx="6242"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教育个人关于安全性行为的重要性，包括如何正确使用安全套以及如何减少感染性传播疾病的风险。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要避免共用注射器：避免共用注射器可以预防通过血液传播的性疾病，如艾滋病等。</a:t>
              </a:r>
            </a:p>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保持良好卫生习惯：保持私处清洁，并定期清洗性器具，可以减少感染性疾病的风险。</a:t>
              </a:r>
            </a:p>
          </p:txBody>
        </p:sp>
      </p:grpSp>
    </p:spTree>
    <p:extLst>
      <p:ext uri="{BB962C8B-B14F-4D97-AF65-F5344CB8AC3E}">
        <p14:creationId xmlns:p14="http://schemas.microsoft.com/office/powerpoint/2010/main" val="292786499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strips(downLeft)">
                                      <p:cBhvr>
                                        <p:cTn id="1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FAD91-46F0-E836-57B9-F3CD7BA782F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FCA0E41-2A13-B3B7-99A0-8FC8364942DF}"/>
              </a:ext>
            </a:extLst>
          </p:cNvPr>
          <p:cNvGrpSpPr/>
          <p:nvPr/>
        </p:nvGrpSpPr>
        <p:grpSpPr>
          <a:xfrm>
            <a:off x="723900" y="1399240"/>
            <a:ext cx="10744200" cy="4733290"/>
            <a:chOff x="1112" y="2325"/>
            <a:chExt cx="16920" cy="7454"/>
          </a:xfrm>
        </p:grpSpPr>
        <p:sp>
          <p:nvSpPr>
            <p:cNvPr id="7" name="直角三角形 6">
              <a:extLst>
                <a:ext uri="{FF2B5EF4-FFF2-40B4-BE49-F238E27FC236}">
                  <a16:creationId xmlns:a16="http://schemas.microsoft.com/office/drawing/2014/main" id="{B6294C24-68D9-6B6B-1664-213325E7744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D9E9439-B5C7-CE52-DD2B-483F565AA9BD}"/>
                </a:ext>
              </a:extLst>
            </p:cNvPr>
            <p:cNvSpPr/>
            <p:nvPr>
              <p:custDataLst>
                <p:tags r:id="rId3"/>
              </p:custDataLst>
            </p:nvPr>
          </p:nvSpPr>
          <p:spPr>
            <a:xfrm>
              <a:off x="1532" y="2647"/>
              <a:ext cx="16500" cy="71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74C7AF7-9DCB-9C54-ADD2-B538D943574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淋病</a:t>
              </a:r>
            </a:p>
          </p:txBody>
        </p:sp>
        <p:sp>
          <p:nvSpPr>
            <p:cNvPr id="2" name="文本框 1">
              <a:extLst>
                <a:ext uri="{FF2B5EF4-FFF2-40B4-BE49-F238E27FC236}">
                  <a16:creationId xmlns:a16="http://schemas.microsoft.com/office/drawing/2014/main" id="{8DB07EF0-6FAD-2192-C762-1B821F9DEB10}"/>
                </a:ext>
              </a:extLst>
            </p:cNvPr>
            <p:cNvSpPr txBox="1"/>
            <p:nvPr>
              <p:custDataLst>
                <p:tags r:id="rId5"/>
              </p:custDataLst>
            </p:nvPr>
          </p:nvSpPr>
          <p:spPr>
            <a:xfrm>
              <a:off x="1813" y="3453"/>
              <a:ext cx="15886"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淋病是由淋球菌引起的一种泌尿生殖系统传染病。临床上淋病患者主要为性生活比较活跃的中青年。</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淋球菌的结构特点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淋病双球菌简称为淋球菌，是一种嗜二氧化碳的、需氧的革兰氏阴性双球菌。它最适宜在潮湿、温度为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35C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二氧化碳的环境中生长。淋球菌对外界理化条件的抵抗力差，在干燥环境中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即死亡；在高温或低温条件下易致死；对各种化学消毒剂的抵抗力也很弱。</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传播途经</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性接触传播。人是淋球菌的唯一天然宿主。淋病患者是其传染源，性接触是淋病主要的传播方式。成人特别是男性，淋病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99%~100%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源于性接触传染。 </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18D0FFC0-12BB-2D07-6D2E-F4C2ECBE689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5475689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9C810-7DEC-A043-3AA6-2AB787F534F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828AA6-0F79-F39A-0F0F-673CC43DB2AB}"/>
              </a:ext>
            </a:extLst>
          </p:cNvPr>
          <p:cNvGrpSpPr/>
          <p:nvPr/>
        </p:nvGrpSpPr>
        <p:grpSpPr>
          <a:xfrm>
            <a:off x="723900" y="1230275"/>
            <a:ext cx="10744200" cy="5157470"/>
            <a:chOff x="1112" y="2325"/>
            <a:chExt cx="16920" cy="8122"/>
          </a:xfrm>
        </p:grpSpPr>
        <p:sp>
          <p:nvSpPr>
            <p:cNvPr id="7" name="直角三角形 6">
              <a:extLst>
                <a:ext uri="{FF2B5EF4-FFF2-40B4-BE49-F238E27FC236}">
                  <a16:creationId xmlns:a16="http://schemas.microsoft.com/office/drawing/2014/main" id="{C4C21956-A00D-9AAE-1916-67E2F4DC924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A7E4565-357F-A99B-4E4E-22E44CA1AC27}"/>
                </a:ext>
              </a:extLst>
            </p:cNvPr>
            <p:cNvSpPr/>
            <p:nvPr>
              <p:custDataLst>
                <p:tags r:id="rId3"/>
              </p:custDataLst>
            </p:nvPr>
          </p:nvSpPr>
          <p:spPr>
            <a:xfrm>
              <a:off x="1532" y="2647"/>
              <a:ext cx="16500" cy="78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4C6AA66-8567-9974-ADA4-B90A333B836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淋病</a:t>
              </a:r>
            </a:p>
          </p:txBody>
        </p:sp>
        <p:sp>
          <p:nvSpPr>
            <p:cNvPr id="2" name="文本框 1">
              <a:extLst>
                <a:ext uri="{FF2B5EF4-FFF2-40B4-BE49-F238E27FC236}">
                  <a16:creationId xmlns:a16="http://schemas.microsoft.com/office/drawing/2014/main" id="{F9AD891C-B2A8-2CB2-7264-3BDE59D2C726}"/>
                </a:ext>
              </a:extLst>
            </p:cNvPr>
            <p:cNvSpPr txBox="1"/>
            <p:nvPr>
              <p:custDataLst>
                <p:tags r:id="rId5"/>
              </p:custDataLst>
            </p:nvPr>
          </p:nvSpPr>
          <p:spPr>
            <a:xfrm>
              <a:off x="1839" y="3181"/>
              <a:ext cx="15886"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非性接触传播。非性接触传播主要是接触病人含淋病双球菌的分泌物或污染用具。特别是女性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包括幼女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，由于尿道和生殖道短，很容易被感染。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产道感染。患淋病的产妇在分娩时产道内的淋病双球菌可能传染给新生儿。</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淋病潜伏期一般为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2~10d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，平均为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3~5d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男性淋病多表现为急性尿道炎，尿道疼痛可轻或重，排尿时疼痛加剧，同时可伴有腹股沟淋巴结肿大、炎症或压痛，若不及时治疗，病变可上行蔓延至后尿道，引起急性前列腺炎、精囊炎、附睾炎、精索炎和尿道狭窄等并发症，还可产生腰酸、腰痛、会阴及附睾剧烈疼痛、射精痛，甚至血精等症状。严重者可伴有全身寒战、发热、食欲不振、头痛等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女性淋病多表现为急性尿道炎或宫颈炎。此外，还可能出现全身性症状，如发烧、恶心、呕吐、食欲不振等，下腹痛、腰痛，严重者可引起输卵管卵巢脓肿破裂或化脓性腹膜炎等症状。</a:t>
              </a:r>
            </a:p>
          </p:txBody>
        </p:sp>
      </p:grpSp>
      <p:sp>
        <p:nvSpPr>
          <p:cNvPr id="4" name="1">
            <a:extLst>
              <a:ext uri="{FF2B5EF4-FFF2-40B4-BE49-F238E27FC236}">
                <a16:creationId xmlns:a16="http://schemas.microsoft.com/office/drawing/2014/main" id="{B97C8A8B-D3BE-8645-1F93-FD4CC28684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172760591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0FF3A-9A2C-DD4F-05DF-F7A8353855C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E4897D-4D3E-C4A9-3D26-CF58A31B76B3}"/>
              </a:ext>
            </a:extLst>
          </p:cNvPr>
          <p:cNvGrpSpPr/>
          <p:nvPr/>
        </p:nvGrpSpPr>
        <p:grpSpPr>
          <a:xfrm>
            <a:off x="723900" y="1434745"/>
            <a:ext cx="10744200" cy="4703445"/>
            <a:chOff x="1112" y="2325"/>
            <a:chExt cx="16920" cy="7407"/>
          </a:xfrm>
        </p:grpSpPr>
        <p:sp>
          <p:nvSpPr>
            <p:cNvPr id="7" name="直角三角形 6">
              <a:extLst>
                <a:ext uri="{FF2B5EF4-FFF2-40B4-BE49-F238E27FC236}">
                  <a16:creationId xmlns:a16="http://schemas.microsoft.com/office/drawing/2014/main" id="{BB8D2AD4-3D1A-7E51-EAEF-EACEAAAAF9F3}"/>
                </a:ext>
              </a:extLst>
            </p:cNvPr>
            <p:cNvSpPr/>
            <p:nvPr>
              <p:custDataLst>
                <p:tags r:id="rId3"/>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7957B9C-D324-E419-B37E-8486B26CA0EE}"/>
                </a:ext>
              </a:extLst>
            </p:cNvPr>
            <p:cNvSpPr/>
            <p:nvPr>
              <p:custDataLst>
                <p:tags r:id="rId4"/>
              </p:custDataLst>
            </p:nvPr>
          </p:nvSpPr>
          <p:spPr>
            <a:xfrm>
              <a:off x="1532" y="2647"/>
              <a:ext cx="16500" cy="708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209DB67-5B03-C91C-6CF8-22278325BCF8}"/>
                </a:ext>
              </a:extLst>
            </p:cNvPr>
            <p:cNvSpPr/>
            <p:nvPr>
              <p:custDataLst>
                <p:tags r:id="rId5"/>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梅毒</a:t>
              </a:r>
            </a:p>
          </p:txBody>
        </p:sp>
        <p:sp>
          <p:nvSpPr>
            <p:cNvPr id="2" name="文本框 1">
              <a:extLst>
                <a:ext uri="{FF2B5EF4-FFF2-40B4-BE49-F238E27FC236}">
                  <a16:creationId xmlns:a16="http://schemas.microsoft.com/office/drawing/2014/main" id="{4E5EC05D-F528-B6BF-03B5-ABA44A981DB2}"/>
                </a:ext>
              </a:extLst>
            </p:cNvPr>
            <p:cNvSpPr txBox="1"/>
            <p:nvPr>
              <p:custDataLst>
                <p:tags r:id="rId6"/>
              </p:custDataLst>
            </p:nvPr>
          </p:nvSpPr>
          <p:spPr>
            <a:xfrm>
              <a:off x="1818" y="4216"/>
              <a:ext cx="9494"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梅毒螺旋体的结构及其特性</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梅毒的病原体是一种厌氧螺旋体，它是一种小而纤细的呈螺旋状的微生物。梅毒螺旋体很难在自然界和人体外生存，但在体内活动性强，可长期生存及繁殖。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梅毒螺旋体在高温、干燥、阳光照射下迅速死亡，加热至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可使其丧失感染力， 加热至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时其立即死亡；但对低温有较强的耐受力；一般消毒剂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如汞、苯酚、酒精等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和热肥皂水可在短时间内使其死亡。</a:t>
              </a:r>
            </a:p>
          </p:txBody>
        </p:sp>
      </p:grpSp>
      <p:sp>
        <p:nvSpPr>
          <p:cNvPr id="4" name="1">
            <a:extLst>
              <a:ext uri="{FF2B5EF4-FFF2-40B4-BE49-F238E27FC236}">
                <a16:creationId xmlns:a16="http://schemas.microsoft.com/office/drawing/2014/main" id="{96639509-CEB1-4495-5436-7BCE9A219F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pic>
        <p:nvPicPr>
          <p:cNvPr id="3" name="图片 2">
            <a:extLst>
              <a:ext uri="{FF2B5EF4-FFF2-40B4-BE49-F238E27FC236}">
                <a16:creationId xmlns:a16="http://schemas.microsoft.com/office/drawing/2014/main" id="{B97B0D6F-3CF9-1EEE-0D57-912066DE1B90}"/>
              </a:ext>
            </a:extLst>
          </p:cNvPr>
          <p:cNvPicPr>
            <a:picLocks noChangeAspect="1"/>
          </p:cNvPicPr>
          <p:nvPr/>
        </p:nvPicPr>
        <p:blipFill>
          <a:blip r:embed="rId8"/>
          <a:stretch>
            <a:fillRect/>
          </a:stretch>
        </p:blipFill>
        <p:spPr>
          <a:xfrm>
            <a:off x="7467600" y="2950565"/>
            <a:ext cx="3709035" cy="2472690"/>
          </a:xfrm>
          <a:prstGeom prst="rect">
            <a:avLst/>
          </a:prstGeom>
        </p:spPr>
      </p:pic>
      <p:sp>
        <p:nvSpPr>
          <p:cNvPr id="5" name="文本框 4">
            <a:extLst>
              <a:ext uri="{FF2B5EF4-FFF2-40B4-BE49-F238E27FC236}">
                <a16:creationId xmlns:a16="http://schemas.microsoft.com/office/drawing/2014/main" id="{D5F755DF-E42A-DAB6-7E5A-5A85831E531A}"/>
              </a:ext>
            </a:extLst>
          </p:cNvPr>
          <p:cNvSpPr txBox="1"/>
          <p:nvPr>
            <p:custDataLst>
              <p:tags r:id="rId2"/>
            </p:custDataLst>
          </p:nvPr>
        </p:nvSpPr>
        <p:spPr>
          <a:xfrm>
            <a:off x="1172472" y="1971955"/>
            <a:ext cx="10113755" cy="458908"/>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梅毒是由梅毒螺旋体引起的一种症状复杂、病程很长、危害严重的性传播病。</a:t>
            </a:r>
          </a:p>
        </p:txBody>
      </p:sp>
    </p:spTree>
    <p:extLst>
      <p:ext uri="{BB962C8B-B14F-4D97-AF65-F5344CB8AC3E}">
        <p14:creationId xmlns:p14="http://schemas.microsoft.com/office/powerpoint/2010/main" val="37077814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7C9296-AC3C-E212-1DED-0E42F125CDE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F3AEA70-D5B3-EEC6-30E1-439B7226AF46}"/>
              </a:ext>
            </a:extLst>
          </p:cNvPr>
          <p:cNvGrpSpPr/>
          <p:nvPr/>
        </p:nvGrpSpPr>
        <p:grpSpPr>
          <a:xfrm>
            <a:off x="723900" y="1230275"/>
            <a:ext cx="10789920" cy="4797425"/>
            <a:chOff x="1112" y="2325"/>
            <a:chExt cx="16992" cy="7555"/>
          </a:xfrm>
        </p:grpSpPr>
        <p:sp>
          <p:nvSpPr>
            <p:cNvPr id="7" name="直角三角形 6">
              <a:extLst>
                <a:ext uri="{FF2B5EF4-FFF2-40B4-BE49-F238E27FC236}">
                  <a16:creationId xmlns:a16="http://schemas.microsoft.com/office/drawing/2014/main" id="{6213F4C6-BB51-8831-891F-7F277378874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32AC28A-514A-E767-D2B9-36EE9176600C}"/>
                </a:ext>
              </a:extLst>
            </p:cNvPr>
            <p:cNvSpPr/>
            <p:nvPr>
              <p:custDataLst>
                <p:tags r:id="rId3"/>
              </p:custDataLst>
            </p:nvPr>
          </p:nvSpPr>
          <p:spPr>
            <a:xfrm>
              <a:off x="1604" y="2748"/>
              <a:ext cx="16500" cy="71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161E630-EE25-BE58-F66D-7E0AB6D0046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梅毒</a:t>
              </a:r>
            </a:p>
          </p:txBody>
        </p:sp>
        <p:sp>
          <p:nvSpPr>
            <p:cNvPr id="2" name="文本框 1">
              <a:extLst>
                <a:ext uri="{FF2B5EF4-FFF2-40B4-BE49-F238E27FC236}">
                  <a16:creationId xmlns:a16="http://schemas.microsoft.com/office/drawing/2014/main" id="{57AF42F1-CCF5-7EA1-9ABF-77EEA9E1CD52}"/>
                </a:ext>
              </a:extLst>
            </p:cNvPr>
            <p:cNvSpPr txBox="1"/>
            <p:nvPr>
              <p:custDataLst>
                <p:tags r:id="rId5"/>
              </p:custDataLst>
            </p:nvPr>
          </p:nvSpPr>
          <p:spPr>
            <a:xfrm>
              <a:off x="1532" y="3468"/>
              <a:ext cx="16318"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性接触传播。性接触传播是最主要的传播途径。未经治疗的梅毒病人在感染后的一年内最具传染性，随着病期的延长，传染性越来越小。</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胎传。患梅毒的孕妇可以通过胎盘将梅毒螺旋体传给子宫内的胎儿，而使胎儿受到感染，这称为胎传梅毒或先天梅毒。这种感染主要发生在妊娠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个月后。</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血液传播。早期梅毒患者血液中含有大量梅毒螺旋体，传染性很强，极易通过输血传染给他人。</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密切接触传播。梅毒除通过性接触传播外，还可通过一些密切接触而传播，如接吻、哺乳、握手或婴儿经过产道时直接被感染；还可通过毛巾、剃刀、烟嘴、被褥、门把手、衣服、玩具、坐式便器、医疗器械而间接传染。</a:t>
              </a:r>
            </a:p>
          </p:txBody>
        </p:sp>
      </p:grpSp>
      <p:sp>
        <p:nvSpPr>
          <p:cNvPr id="4" name="1">
            <a:extLst>
              <a:ext uri="{FF2B5EF4-FFF2-40B4-BE49-F238E27FC236}">
                <a16:creationId xmlns:a16="http://schemas.microsoft.com/office/drawing/2014/main" id="{F0BF4746-4856-E60A-F677-15A15A50F98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20676437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3"/>
          <p:cNvGrpSpPr/>
          <p:nvPr/>
        </p:nvGrpSpPr>
        <p:grpSpPr>
          <a:xfrm>
            <a:off x="3152439" y="1200825"/>
            <a:ext cx="5887122" cy="2923406"/>
            <a:chOff x="1091" y="3008"/>
            <a:chExt cx="9271" cy="4604"/>
          </a:xfrm>
        </p:grpSpPr>
        <p:sp>
          <p:nvSpPr>
            <p:cNvPr id="11" name="矩形 10"/>
            <p:cNvSpPr/>
            <p:nvPr>
              <p:custDataLst>
                <p:tags r:id="rId2"/>
              </p:custDataLst>
            </p:nvPr>
          </p:nvSpPr>
          <p:spPr>
            <a:xfrm>
              <a:off x="1203" y="4277"/>
              <a:ext cx="9048"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性与生殖健康的基本知识</a:t>
              </a:r>
            </a:p>
          </p:txBody>
        </p:sp>
        <p:sp>
          <p:nvSpPr>
            <p:cNvPr id="12" name="矩形 11"/>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单元一</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pic>
        <p:nvPicPr>
          <p:cNvPr id="8" name="图片 7" descr="卡通人物&#10;&#10;描述已自动生成">
            <a:extLst>
              <a:ext uri="{FF2B5EF4-FFF2-40B4-BE49-F238E27FC236}">
                <a16:creationId xmlns:a16="http://schemas.microsoft.com/office/drawing/2014/main" id="{A91EE7D7-3E79-57A9-D064-CB55BEA9F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1F440084-C9A5-D3BE-FB17-DE370B0C44A7}"/>
              </a:ext>
            </a:extLst>
          </p:cNvPr>
          <p:cNvPicPr>
            <a:picLocks noChangeAspect="1"/>
          </p:cNvPicPr>
          <p:nvPr/>
        </p:nvPicPr>
        <p:blipFill>
          <a:blip r:embed="rId6"/>
          <a:stretch>
            <a:fillRect/>
          </a:stretch>
        </p:blipFill>
        <p:spPr>
          <a:xfrm>
            <a:off x="374381" y="3160212"/>
            <a:ext cx="3802691" cy="3802691"/>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70854-E6F8-88C3-8A6C-B16C74B9F49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80350500-CB3C-4B81-5A47-502D36F25D9D}"/>
              </a:ext>
            </a:extLst>
          </p:cNvPr>
          <p:cNvGrpSpPr/>
          <p:nvPr/>
        </p:nvGrpSpPr>
        <p:grpSpPr>
          <a:xfrm>
            <a:off x="723900" y="1230275"/>
            <a:ext cx="10789920" cy="5270500"/>
            <a:chOff x="1112" y="2325"/>
            <a:chExt cx="16992" cy="8300"/>
          </a:xfrm>
        </p:grpSpPr>
        <p:sp>
          <p:nvSpPr>
            <p:cNvPr id="7" name="直角三角形 6">
              <a:extLst>
                <a:ext uri="{FF2B5EF4-FFF2-40B4-BE49-F238E27FC236}">
                  <a16:creationId xmlns:a16="http://schemas.microsoft.com/office/drawing/2014/main" id="{0CE72384-D0CC-5CA6-DEDB-8DCB1B3566E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135FAC2-DAAE-CC7E-4874-FA80874E6BF5}"/>
                </a:ext>
              </a:extLst>
            </p:cNvPr>
            <p:cNvSpPr/>
            <p:nvPr>
              <p:custDataLst>
                <p:tags r:id="rId3"/>
              </p:custDataLst>
            </p:nvPr>
          </p:nvSpPr>
          <p:spPr>
            <a:xfrm>
              <a:off x="1604" y="2748"/>
              <a:ext cx="16500" cy="787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ECE2A08-423D-0165-0FC6-45AEE2B6AE2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梅毒</a:t>
              </a:r>
            </a:p>
          </p:txBody>
        </p:sp>
        <p:sp>
          <p:nvSpPr>
            <p:cNvPr id="2" name="文本框 1">
              <a:extLst>
                <a:ext uri="{FF2B5EF4-FFF2-40B4-BE49-F238E27FC236}">
                  <a16:creationId xmlns:a16="http://schemas.microsoft.com/office/drawing/2014/main" id="{D8AB291A-C76C-0829-B7B0-101F3C0699AA}"/>
                </a:ext>
              </a:extLst>
            </p:cNvPr>
            <p:cNvSpPr txBox="1"/>
            <p:nvPr>
              <p:custDataLst>
                <p:tags r:id="rId5"/>
              </p:custDataLst>
            </p:nvPr>
          </p:nvSpPr>
          <p:spPr>
            <a:xfrm>
              <a:off x="1695" y="3265"/>
              <a:ext cx="15964"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先天梅毒。先天梅毒发生在胎儿期，会导致胎儿流产或死胎，有时会生出存活的胎儿。</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①梅毒性鼻炎为最常见的早期症状，可引起呼吸与哺乳困难。鼻分泌物呈脓性或血性，含有大量的梅毒螺旋体。</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②喉炎可造成声音哑，表现为失音性啼哭。</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③口腔内有黏膜斑，可出现贫血、肺炎，淋巴结、肝、脾、睾丸肿大；因软骨炎引起四肢疼痛而不能活动。</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④皮肤症状可在幼儿出生时或在出生后数月出现，可以损害各种器官。梅毒性先天疮疹常为此病严重的表现，具有特征性，后天梅毒无此表现。</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⑤晚期先天梅毒多发生于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岁幼儿身上，主要表现有：基质性角膜炎，一侧或双侧眼角膜周围发炎，之后眼睛混浊，视力减退，常可引起失明。</a:t>
              </a:r>
            </a:p>
          </p:txBody>
        </p:sp>
      </p:grpSp>
      <p:sp>
        <p:nvSpPr>
          <p:cNvPr id="4" name="1">
            <a:extLst>
              <a:ext uri="{FF2B5EF4-FFF2-40B4-BE49-F238E27FC236}">
                <a16:creationId xmlns:a16="http://schemas.microsoft.com/office/drawing/2014/main" id="{5857BF93-DA10-E34F-5721-C90F4C3985C0}"/>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306467899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A7C25-49DB-1C52-0030-FD3A32064FC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9242A33-F538-A150-163B-7E75EBB4B3DA}"/>
              </a:ext>
            </a:extLst>
          </p:cNvPr>
          <p:cNvGrpSpPr/>
          <p:nvPr/>
        </p:nvGrpSpPr>
        <p:grpSpPr>
          <a:xfrm>
            <a:off x="723900" y="1230275"/>
            <a:ext cx="10789920" cy="5270500"/>
            <a:chOff x="1112" y="2325"/>
            <a:chExt cx="16992" cy="8300"/>
          </a:xfrm>
        </p:grpSpPr>
        <p:sp>
          <p:nvSpPr>
            <p:cNvPr id="7" name="直角三角形 6">
              <a:extLst>
                <a:ext uri="{FF2B5EF4-FFF2-40B4-BE49-F238E27FC236}">
                  <a16:creationId xmlns:a16="http://schemas.microsoft.com/office/drawing/2014/main" id="{97091807-7CBD-D0A6-7EAC-5755636DD64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D9D91BE-9AC5-01F4-F429-720B89C50CB2}"/>
                </a:ext>
              </a:extLst>
            </p:cNvPr>
            <p:cNvSpPr/>
            <p:nvPr>
              <p:custDataLst>
                <p:tags r:id="rId3"/>
              </p:custDataLst>
            </p:nvPr>
          </p:nvSpPr>
          <p:spPr>
            <a:xfrm>
              <a:off x="1604" y="2748"/>
              <a:ext cx="16500" cy="787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5134215-4D24-3261-EB97-DAFC335DF15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梅毒</a:t>
              </a:r>
            </a:p>
          </p:txBody>
        </p:sp>
        <p:sp>
          <p:nvSpPr>
            <p:cNvPr id="2" name="文本框 1">
              <a:extLst>
                <a:ext uri="{FF2B5EF4-FFF2-40B4-BE49-F238E27FC236}">
                  <a16:creationId xmlns:a16="http://schemas.microsoft.com/office/drawing/2014/main" id="{6A14B07D-CB51-03CD-F12D-A5A5DFEFA560}"/>
                </a:ext>
              </a:extLst>
            </p:cNvPr>
            <p:cNvSpPr txBox="1"/>
            <p:nvPr>
              <p:custDataLst>
                <p:tags r:id="rId5"/>
              </p:custDataLst>
            </p:nvPr>
          </p:nvSpPr>
          <p:spPr>
            <a:xfrm>
              <a:off x="1695" y="3265"/>
              <a:ext cx="15964"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后天梅毒。</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后天梅毒一般分为三期，一期、二期合称为早期梅毒，传染性大；三期称为晚期梅毒，传染性很小。</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①一期梅毒的主要症状是硬下疳，大部分发生于生殖器部位。在梅毒螺旋体侵入体内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开始时为一丘疹或米粒大小的红斑，以后隆起，形成豆大至指头大硬结多为单发，很快破溃糜烂，有浆液渗出。渗出液内含大量的梅毒螺旋体，故传染性较强。硬下疳出现数天后，一侧或两侧腹股沟淋巴结肿大。由于机体产生免疫反应，不利于梅毒螺旋体的生存，故硬下疳不及时治疗，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后也会自然消失，但病变并未痊愈。未被消灭的少数螺旋体潜伏下来，进入血液循环而播散至全身，处在进入二期梅毒的潜伏期阶段，到一定时期，可引发二期梅毒。若此时能及时得到正规的治疗，可迅速达到彻底治愈的目的，一般愈后良好。</a:t>
              </a:r>
            </a:p>
          </p:txBody>
        </p:sp>
      </p:grpSp>
      <p:sp>
        <p:nvSpPr>
          <p:cNvPr id="4" name="1">
            <a:extLst>
              <a:ext uri="{FF2B5EF4-FFF2-40B4-BE49-F238E27FC236}">
                <a16:creationId xmlns:a16="http://schemas.microsoft.com/office/drawing/2014/main" id="{2B6065C1-183D-EBD4-ABD8-0A180C29C26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274216734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63FEF-D759-A9E1-7E51-7587FA522DC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AFB6585-3259-D127-E0BA-6064179DD27E}"/>
              </a:ext>
            </a:extLst>
          </p:cNvPr>
          <p:cNvGrpSpPr/>
          <p:nvPr/>
        </p:nvGrpSpPr>
        <p:grpSpPr>
          <a:xfrm>
            <a:off x="723900" y="1230275"/>
            <a:ext cx="10789920" cy="5270500"/>
            <a:chOff x="1112" y="2325"/>
            <a:chExt cx="16992" cy="8300"/>
          </a:xfrm>
        </p:grpSpPr>
        <p:sp>
          <p:nvSpPr>
            <p:cNvPr id="7" name="直角三角形 6">
              <a:extLst>
                <a:ext uri="{FF2B5EF4-FFF2-40B4-BE49-F238E27FC236}">
                  <a16:creationId xmlns:a16="http://schemas.microsoft.com/office/drawing/2014/main" id="{998DD908-0553-01A1-8B95-FAAA956E2D3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FC318BC-DE06-7090-3772-C390601F14E3}"/>
                </a:ext>
              </a:extLst>
            </p:cNvPr>
            <p:cNvSpPr/>
            <p:nvPr>
              <p:custDataLst>
                <p:tags r:id="rId3"/>
              </p:custDataLst>
            </p:nvPr>
          </p:nvSpPr>
          <p:spPr>
            <a:xfrm>
              <a:off x="1604" y="2748"/>
              <a:ext cx="16500" cy="787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EB467E3-7AA9-1A42-CA9D-FCC910699BF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梅毒</a:t>
              </a:r>
            </a:p>
          </p:txBody>
        </p:sp>
        <p:sp>
          <p:nvSpPr>
            <p:cNvPr id="2" name="文本框 1">
              <a:extLst>
                <a:ext uri="{FF2B5EF4-FFF2-40B4-BE49-F238E27FC236}">
                  <a16:creationId xmlns:a16="http://schemas.microsoft.com/office/drawing/2014/main" id="{882DA34F-0AC5-52F0-6D0A-98CB36874F00}"/>
                </a:ext>
              </a:extLst>
            </p:cNvPr>
            <p:cNvSpPr txBox="1"/>
            <p:nvPr>
              <p:custDataLst>
                <p:tags r:id="rId5"/>
              </p:custDataLst>
            </p:nvPr>
          </p:nvSpPr>
          <p:spPr>
            <a:xfrm>
              <a:off x="1872" y="3706"/>
              <a:ext cx="15964" cy="6383"/>
            </a:xfrm>
            <a:prstGeom prst="rect">
              <a:avLst/>
            </a:prstGeom>
            <a:noFill/>
          </p:spPr>
          <p:txBody>
            <a:bodyPr wrap="square" rtlCol="0" anchor="t">
              <a:spAutoFit/>
            </a:bodyPr>
            <a:lstStyle/>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②二期梅毒发作在感染后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周或硬下疳出现后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周。二期梅毒以皮肤黏膜损害为主，也见骨骼、感觉器官及神经损害。发疹前常有低热、头痛、疲乏、肌肉骨骼酸痛等类似流感样症状。皮肤黏膜损害等出现在上述症状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3~4d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为全身性、对称性、广泛性分布稠密的棕色斑疹，即玫瑰糠疹，相互间不融合。其呈卵圆形，比黄豆略大，边缘鲜明，大小较一致，不痒不痛，伴全身性淋巴结肿大，可于数日或数周后消失。此外，还可表现为丘疹性梅毒疹、脓疴性梅毒疹等。黏膜损害表现为黏膜白斑、潮湿丘疹、扁平湿疣、弥漫性红斑性咽炎。</a:t>
              </a:r>
            </a:p>
            <a:p>
              <a:pPr marL="0" lvl="1" indent="457200" algn="just"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三期梅毒。发生在感染后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年，多为皮肤、黏膜及骨骼的损害，感染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年后可侵犯心血管和神经系统等重要器官。三期梅毒的特点是传染性很小，但对组织的破坏性很大，严重时可危及生命。晚期皮肤黏膜梅毒损害发病率高，约占晚期梅毒的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，常在感染后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年，甚至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后发生。其损害特点是局限性、孤立性、浸润性结节或斑块，不对称，发展缓慢，破坏性大，愈后留有瘢痕。树胶样肿常侵犯口腔黏膜及鼻黏膜，可破坏悬雍垂和扁桃体，使鼻中隔穿孔；破坏鼻骨，使鼻梁塌陷，形成鞍鼻：舌部树胶样肿破溃后，导致发音不清。</a:t>
              </a:r>
            </a:p>
          </p:txBody>
        </p:sp>
      </p:grpSp>
      <p:sp>
        <p:nvSpPr>
          <p:cNvPr id="4" name="1">
            <a:extLst>
              <a:ext uri="{FF2B5EF4-FFF2-40B4-BE49-F238E27FC236}">
                <a16:creationId xmlns:a16="http://schemas.microsoft.com/office/drawing/2014/main" id="{D687E000-F5F1-3F84-80D0-E17DD0F96D60}"/>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111173003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85083-0E3C-72D3-CF2D-61C324EE7C1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6E95E15-B862-186D-5320-01554B19121B}"/>
              </a:ext>
            </a:extLst>
          </p:cNvPr>
          <p:cNvGrpSpPr/>
          <p:nvPr/>
        </p:nvGrpSpPr>
        <p:grpSpPr>
          <a:xfrm>
            <a:off x="701040" y="1518510"/>
            <a:ext cx="10789920" cy="3639820"/>
            <a:chOff x="1112" y="2325"/>
            <a:chExt cx="16992" cy="5732"/>
          </a:xfrm>
        </p:grpSpPr>
        <p:sp>
          <p:nvSpPr>
            <p:cNvPr id="7" name="直角三角形 6">
              <a:extLst>
                <a:ext uri="{FF2B5EF4-FFF2-40B4-BE49-F238E27FC236}">
                  <a16:creationId xmlns:a16="http://schemas.microsoft.com/office/drawing/2014/main" id="{1CE9114E-FBC2-5235-71F7-9FC4A198542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4183DE4-AD54-6FD3-C226-A302A53A5FB3}"/>
                </a:ext>
              </a:extLst>
            </p:cNvPr>
            <p:cNvSpPr/>
            <p:nvPr>
              <p:custDataLst>
                <p:tags r:id="rId3"/>
              </p:custDataLst>
            </p:nvPr>
          </p:nvSpPr>
          <p:spPr>
            <a:xfrm>
              <a:off x="1604" y="2748"/>
              <a:ext cx="16500" cy="53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C968D4EE-E2A6-FF8A-3412-199175925EB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梅毒</a:t>
              </a:r>
            </a:p>
          </p:txBody>
        </p:sp>
        <p:sp>
          <p:nvSpPr>
            <p:cNvPr id="2" name="文本框 1">
              <a:extLst>
                <a:ext uri="{FF2B5EF4-FFF2-40B4-BE49-F238E27FC236}">
                  <a16:creationId xmlns:a16="http://schemas.microsoft.com/office/drawing/2014/main" id="{32232499-E8C7-5B73-43E0-B6AACB0CBBB1}"/>
                </a:ext>
              </a:extLst>
            </p:cNvPr>
            <p:cNvSpPr txBox="1"/>
            <p:nvPr>
              <p:custDataLst>
                <p:tags r:id="rId5"/>
              </p:custDataLst>
            </p:nvPr>
          </p:nvSpPr>
          <p:spPr>
            <a:xfrm>
              <a:off x="2052" y="3543"/>
              <a:ext cx="15604" cy="3994"/>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外，三期梅毒还会损害许多重要器官。例如，损害骨则表现为骨膜炎、骨炎、骨箭炎、关节炎、滑囊炎等；侵犯眼则发生眼睑、泪腺、角膜、结膜、虹膜及睫状体、脉络膜、视网膜及视神经梅毒；损害心血管会导致单纯性动脉炎，主动脉瓣闭锁不全，主动脉瘤、冠状动脉狭窄等，严重时发生充血性心力衰竭，导致死亡；侵犯神经系统，发生脊髓痨、全身性麻痹、脑膜炎、血管神经梅毒及无症状性梅毒等。各种晚期梅毒中，神经梅毒由于发生率极高，且常发生在青壮年人身上，治疗起来复杂、困难，因此预防显得尤为重要。</a:t>
              </a:r>
            </a:p>
          </p:txBody>
        </p:sp>
      </p:grpSp>
      <p:sp>
        <p:nvSpPr>
          <p:cNvPr id="4" name="1">
            <a:extLst>
              <a:ext uri="{FF2B5EF4-FFF2-40B4-BE49-F238E27FC236}">
                <a16:creationId xmlns:a16="http://schemas.microsoft.com/office/drawing/2014/main" id="{9C23EBC2-D472-73F1-A9C6-D3B175230E68}"/>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384584454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97A47-7EB3-A3F2-A0B5-54817A40FAF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62CC5AF-77FB-F2D1-B5EE-0F3A7F4D21EA}"/>
              </a:ext>
            </a:extLst>
          </p:cNvPr>
          <p:cNvGrpSpPr/>
          <p:nvPr/>
        </p:nvGrpSpPr>
        <p:grpSpPr>
          <a:xfrm>
            <a:off x="723900" y="1325902"/>
            <a:ext cx="10744200" cy="4996180"/>
            <a:chOff x="1112" y="2325"/>
            <a:chExt cx="16920" cy="7868"/>
          </a:xfrm>
        </p:grpSpPr>
        <p:sp>
          <p:nvSpPr>
            <p:cNvPr id="7" name="直角三角形 6">
              <a:extLst>
                <a:ext uri="{FF2B5EF4-FFF2-40B4-BE49-F238E27FC236}">
                  <a16:creationId xmlns:a16="http://schemas.microsoft.com/office/drawing/2014/main" id="{6595A466-32FF-9C99-2FE9-F3D1A579D64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4861AEA-6155-C3C5-3CE8-80F167613F05}"/>
                </a:ext>
              </a:extLst>
            </p:cNvPr>
            <p:cNvSpPr/>
            <p:nvPr>
              <p:custDataLst>
                <p:tags r:id="rId3"/>
              </p:custDataLst>
            </p:nvPr>
          </p:nvSpPr>
          <p:spPr>
            <a:xfrm>
              <a:off x="1532" y="2570"/>
              <a:ext cx="16500" cy="76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89A5220-6B64-FE80-A8D3-2B7F7E999951}"/>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尖锐湿疣</a:t>
              </a:r>
            </a:p>
          </p:txBody>
        </p:sp>
        <p:sp>
          <p:nvSpPr>
            <p:cNvPr id="2" name="文本框 1">
              <a:extLst>
                <a:ext uri="{FF2B5EF4-FFF2-40B4-BE49-F238E27FC236}">
                  <a16:creationId xmlns:a16="http://schemas.microsoft.com/office/drawing/2014/main" id="{B70C1ED2-8C09-0D2E-96E1-7902181ED6E9}"/>
                </a:ext>
              </a:extLst>
            </p:cNvPr>
            <p:cNvSpPr txBox="1"/>
            <p:nvPr>
              <p:custDataLst>
                <p:tags r:id="rId5"/>
              </p:custDataLst>
            </p:nvPr>
          </p:nvSpPr>
          <p:spPr>
            <a:xfrm>
              <a:off x="1857" y="3328"/>
              <a:ext cx="15896"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尖锐湿疣是由人类乳头瘤病毒引起的。</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乳头瘤病毒的结构特点</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泌尿生殖器和肛门等处是尖锐湿疣的多发部位，它会导致生殖器、会阴、肛门等皮肤黏膜交界部位的表皮产生瘤样增生。</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主要通过性接触传播。与患有尖锐湿疣的人发生性接触后，约有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的性伴侣会被感染。尖锐湿疣多发生在有婚外或婚前治疣史的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岁的青年人中。</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也可通过非性接触传播，如食物、生活用具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被污染的浴巾、内裤、浴盆等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或手的自身接触而散播。</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孕妇患尖锐湿疣后，可通过胎盘、血液、分娩或出生后密切接触传染给胎儿或婴儿。</a:t>
              </a:r>
            </a:p>
          </p:txBody>
        </p:sp>
      </p:grpSp>
      <p:sp>
        <p:nvSpPr>
          <p:cNvPr id="4" name="1">
            <a:extLst>
              <a:ext uri="{FF2B5EF4-FFF2-40B4-BE49-F238E27FC236}">
                <a16:creationId xmlns:a16="http://schemas.microsoft.com/office/drawing/2014/main" id="{05A3E2C4-425A-CCC5-8CE6-1A8104E1CDDA}"/>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257166873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BA62-26B0-562E-0311-7297116677E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A6D3F260-CA0F-D790-DEC4-E22C8B5A6B46}"/>
              </a:ext>
            </a:extLst>
          </p:cNvPr>
          <p:cNvGrpSpPr/>
          <p:nvPr/>
        </p:nvGrpSpPr>
        <p:grpSpPr>
          <a:xfrm>
            <a:off x="723900" y="1554502"/>
            <a:ext cx="10744200" cy="4206240"/>
            <a:chOff x="1112" y="2325"/>
            <a:chExt cx="16920" cy="6624"/>
          </a:xfrm>
        </p:grpSpPr>
        <p:sp>
          <p:nvSpPr>
            <p:cNvPr id="7" name="直角三角形 6">
              <a:extLst>
                <a:ext uri="{FF2B5EF4-FFF2-40B4-BE49-F238E27FC236}">
                  <a16:creationId xmlns:a16="http://schemas.microsoft.com/office/drawing/2014/main" id="{3BE9A27C-EF2E-9E91-F17A-563BC0A9637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83D9957-D7EC-015A-AADD-BF68CB665F7E}"/>
                </a:ext>
              </a:extLst>
            </p:cNvPr>
            <p:cNvSpPr/>
            <p:nvPr>
              <p:custDataLst>
                <p:tags r:id="rId3"/>
              </p:custDataLst>
            </p:nvPr>
          </p:nvSpPr>
          <p:spPr>
            <a:xfrm>
              <a:off x="1532" y="2570"/>
              <a:ext cx="16500" cy="637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465891C-D0D8-1EE2-F725-3A2FBE8EB6E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尖锐湿疣</a:t>
              </a:r>
            </a:p>
          </p:txBody>
        </p:sp>
        <p:sp>
          <p:nvSpPr>
            <p:cNvPr id="2" name="文本框 1">
              <a:extLst>
                <a:ext uri="{FF2B5EF4-FFF2-40B4-BE49-F238E27FC236}">
                  <a16:creationId xmlns:a16="http://schemas.microsoft.com/office/drawing/2014/main" id="{D3B88412-BD77-FD1F-B23E-4B3365D37264}"/>
                </a:ext>
              </a:extLst>
            </p:cNvPr>
            <p:cNvSpPr txBox="1"/>
            <p:nvPr>
              <p:custDataLst>
                <p:tags r:id="rId5"/>
              </p:custDataLst>
            </p:nvPr>
          </p:nvSpPr>
          <p:spPr>
            <a:xfrm>
              <a:off x="1834" y="3401"/>
              <a:ext cx="15896"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尖锐湿疣的潜伏期一般为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个月，通常为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个月左右。</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尖锐湿疣的临床表现多种多样，常在皮肤黏膜部位出现多发性乳头瘤样或疣状损害，即主要在外生殖器及周围出现典型的疣状丘疹。逐渐增大、增多，融合形成乳头状、菜花状或鸡冠状增生物，有的根部有蒂，有的形成大的斑块。其表面呈皮肤色、粉红色或污灰色，可自觉有痒感，偶有糜烂、渗液，散发恶臭，常因瘙痒而引起细菌继发感染。</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人类乳头瘤病毒与某些恶性肿瘤有一定的联系。外阴、阴茎或肛周的尖锐湿疣经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年时间可转化为鳞状细胞癌。</a:t>
              </a:r>
            </a:p>
          </p:txBody>
        </p:sp>
      </p:grpSp>
      <p:sp>
        <p:nvSpPr>
          <p:cNvPr id="4" name="1">
            <a:extLst>
              <a:ext uri="{FF2B5EF4-FFF2-40B4-BE49-F238E27FC236}">
                <a16:creationId xmlns:a16="http://schemas.microsoft.com/office/drawing/2014/main" id="{579D4E58-B21A-FEE9-F50A-8BB3C9928504}"/>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5102754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D7406-3688-A67D-F5E2-8B5913EE809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60CDA04-0008-1EE9-49A9-0E67296F56B0}"/>
              </a:ext>
            </a:extLst>
          </p:cNvPr>
          <p:cNvGrpSpPr/>
          <p:nvPr/>
        </p:nvGrpSpPr>
        <p:grpSpPr>
          <a:xfrm>
            <a:off x="723900" y="1325902"/>
            <a:ext cx="10744200" cy="4996180"/>
            <a:chOff x="1112" y="2325"/>
            <a:chExt cx="16920" cy="7868"/>
          </a:xfrm>
        </p:grpSpPr>
        <p:sp>
          <p:nvSpPr>
            <p:cNvPr id="7" name="直角三角形 6">
              <a:extLst>
                <a:ext uri="{FF2B5EF4-FFF2-40B4-BE49-F238E27FC236}">
                  <a16:creationId xmlns:a16="http://schemas.microsoft.com/office/drawing/2014/main" id="{E095ACB5-EBE5-5F0C-E116-78ED08E02C0B}"/>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7E8EE93-EFF2-DC22-3C3B-AF20A16C41DA}"/>
                </a:ext>
              </a:extLst>
            </p:cNvPr>
            <p:cNvSpPr/>
            <p:nvPr>
              <p:custDataLst>
                <p:tags r:id="rId3"/>
              </p:custDataLst>
            </p:nvPr>
          </p:nvSpPr>
          <p:spPr>
            <a:xfrm>
              <a:off x="1532" y="2570"/>
              <a:ext cx="16500" cy="76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DD0232B-C36C-CE3D-01CC-A5B9678CEDA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非淋菌性尿道炎</a:t>
              </a:r>
            </a:p>
          </p:txBody>
        </p:sp>
        <p:sp>
          <p:nvSpPr>
            <p:cNvPr id="2" name="文本框 1">
              <a:extLst>
                <a:ext uri="{FF2B5EF4-FFF2-40B4-BE49-F238E27FC236}">
                  <a16:creationId xmlns:a16="http://schemas.microsoft.com/office/drawing/2014/main" id="{46881A9A-F54F-8C28-7012-78E8656E348E}"/>
                </a:ext>
              </a:extLst>
            </p:cNvPr>
            <p:cNvSpPr txBox="1"/>
            <p:nvPr>
              <p:custDataLst>
                <p:tags r:id="rId5"/>
              </p:custDataLst>
            </p:nvPr>
          </p:nvSpPr>
          <p:spPr>
            <a:xfrm>
              <a:off x="1857" y="3328"/>
              <a:ext cx="15896"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非淋菌性尿道炎指有尿道炎症状，但尿道分泌物涂片或培养检查时，查不到淋球菌的一类疾病。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沙眼衣原体的结构特点</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非淋菌性尿道炎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由沙眼衣原体引起，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由解脲脲原体引起。</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衣原体对理化因素十分敏感，在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56~60℃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下经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即死亡； 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甲醛、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苯酚可在短期内将其杀死。解脲脲原体有分解尿素成氨的性能，对细胞有毒害作用；没有细胞壁，对通过干扰细胞壁达到杀菌或抑菌的抗生素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如青霉素等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有耐药性；但对热抵抗力差， 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5~15min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即死亡； 苯酚、来苏儿等也易将其杀死。</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非淋菌性尿道炎主要通过性交感染，多发于性生活频繁的青年人。</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分娩时可能通过产道传染给新生儿，引起新生儿结膜炎或肺炎。</a:t>
              </a:r>
            </a:p>
          </p:txBody>
        </p:sp>
      </p:grpSp>
      <p:sp>
        <p:nvSpPr>
          <p:cNvPr id="4" name="1">
            <a:extLst>
              <a:ext uri="{FF2B5EF4-FFF2-40B4-BE49-F238E27FC236}">
                <a16:creationId xmlns:a16="http://schemas.microsoft.com/office/drawing/2014/main" id="{FD6A40A7-96E4-1D7A-5674-1ECD0F738DDD}"/>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376580328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B877B-8BDE-5E1F-6562-64A2CABB47A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354E092-C8A7-5026-0669-800E9E9E3090}"/>
              </a:ext>
            </a:extLst>
          </p:cNvPr>
          <p:cNvGrpSpPr/>
          <p:nvPr/>
        </p:nvGrpSpPr>
        <p:grpSpPr>
          <a:xfrm>
            <a:off x="723900" y="1325902"/>
            <a:ext cx="10744200" cy="4996180"/>
            <a:chOff x="1112" y="2325"/>
            <a:chExt cx="16920" cy="7868"/>
          </a:xfrm>
        </p:grpSpPr>
        <p:sp>
          <p:nvSpPr>
            <p:cNvPr id="7" name="直角三角形 6">
              <a:extLst>
                <a:ext uri="{FF2B5EF4-FFF2-40B4-BE49-F238E27FC236}">
                  <a16:creationId xmlns:a16="http://schemas.microsoft.com/office/drawing/2014/main" id="{2F961EE5-DE31-48C0-DA56-D4E90391A3F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97B8B70-D860-6820-1D74-6BBC622E048A}"/>
                </a:ext>
              </a:extLst>
            </p:cNvPr>
            <p:cNvSpPr/>
            <p:nvPr>
              <p:custDataLst>
                <p:tags r:id="rId3"/>
              </p:custDataLst>
            </p:nvPr>
          </p:nvSpPr>
          <p:spPr>
            <a:xfrm>
              <a:off x="1532" y="2570"/>
              <a:ext cx="16500" cy="76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7D43E2B-652D-D9A8-5EF0-6C6BBD76946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生殖器疱疹</a:t>
              </a:r>
            </a:p>
          </p:txBody>
        </p:sp>
        <p:sp>
          <p:nvSpPr>
            <p:cNvPr id="2" name="文本框 1">
              <a:extLst>
                <a:ext uri="{FF2B5EF4-FFF2-40B4-BE49-F238E27FC236}">
                  <a16:creationId xmlns:a16="http://schemas.microsoft.com/office/drawing/2014/main" id="{B22EF205-EC75-4B9D-2DB3-EFA673C8AA39}"/>
                </a:ext>
              </a:extLst>
            </p:cNvPr>
            <p:cNvSpPr txBox="1"/>
            <p:nvPr>
              <p:custDataLst>
                <p:tags r:id="rId5"/>
              </p:custDataLst>
            </p:nvPr>
          </p:nvSpPr>
          <p:spPr>
            <a:xfrm>
              <a:off x="1857" y="3328"/>
              <a:ext cx="15896"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生殖器疱疹又称阴部疱疹，是由单纯疱疹病毒</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(HSV)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引起的性传播疾病，侵犯生殖器及肛周皮肤黏膜交界处，具有慢性、复发性等特点。</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单纯疱疹病毒的结构特点</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单纯疱疹病毒对乙醚及脂溶剂特别敏感，对高温和低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pH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值都不稳定， 湿热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及干燥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便可灭活， 但在低温下可存活数月。</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人类是单纯疱疹病毒唯一的自然宿主，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的患者可无症状。本病主要通过性器官接触传播，病人和无症状的带病毒者是主要传染源。单纯疱疹病毒的传染性极强凡与患有阴部疱疹的男性发生一次性接触的女性有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60%~80%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可被感染。</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通过母婴传播传给后代，如通过产道感染或羊膜早破而感染。</a:t>
              </a:r>
            </a:p>
          </p:txBody>
        </p:sp>
      </p:grpSp>
      <p:sp>
        <p:nvSpPr>
          <p:cNvPr id="4" name="1">
            <a:extLst>
              <a:ext uri="{FF2B5EF4-FFF2-40B4-BE49-F238E27FC236}">
                <a16:creationId xmlns:a16="http://schemas.microsoft.com/office/drawing/2014/main" id="{0D2E71CD-51A2-3689-8828-D6FA178363F3}"/>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187655707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671B3-EED4-D91F-9ABE-206955D4C57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6596494-7548-5158-C5B9-B2DBE285D89F}"/>
              </a:ext>
            </a:extLst>
          </p:cNvPr>
          <p:cNvGrpSpPr/>
          <p:nvPr/>
        </p:nvGrpSpPr>
        <p:grpSpPr>
          <a:xfrm>
            <a:off x="723900" y="1325902"/>
            <a:ext cx="10744200" cy="4996180"/>
            <a:chOff x="1112" y="2325"/>
            <a:chExt cx="16920" cy="7868"/>
          </a:xfrm>
        </p:grpSpPr>
        <p:sp>
          <p:nvSpPr>
            <p:cNvPr id="7" name="直角三角形 6">
              <a:extLst>
                <a:ext uri="{FF2B5EF4-FFF2-40B4-BE49-F238E27FC236}">
                  <a16:creationId xmlns:a16="http://schemas.microsoft.com/office/drawing/2014/main" id="{EBE5FE3E-DDFD-EC2F-8AC7-49F29795D26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0EACEA26-5983-955D-12D7-81BF63EA9718}"/>
                </a:ext>
              </a:extLst>
            </p:cNvPr>
            <p:cNvSpPr/>
            <p:nvPr>
              <p:custDataLst>
                <p:tags r:id="rId3"/>
              </p:custDataLst>
            </p:nvPr>
          </p:nvSpPr>
          <p:spPr>
            <a:xfrm>
              <a:off x="1532" y="2570"/>
              <a:ext cx="16500" cy="76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F7C4226-B25C-46B0-8141-B4E0F164587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生殖器疱疹</a:t>
              </a:r>
            </a:p>
          </p:txBody>
        </p:sp>
        <p:sp>
          <p:nvSpPr>
            <p:cNvPr id="2" name="文本框 1">
              <a:extLst>
                <a:ext uri="{FF2B5EF4-FFF2-40B4-BE49-F238E27FC236}">
                  <a16:creationId xmlns:a16="http://schemas.microsoft.com/office/drawing/2014/main" id="{A99CFCDD-8BD5-101A-4858-F2B1CCE068F2}"/>
                </a:ext>
              </a:extLst>
            </p:cNvPr>
            <p:cNvSpPr txBox="1"/>
            <p:nvPr>
              <p:custDataLst>
                <p:tags r:id="rId5"/>
              </p:custDataLst>
            </p:nvPr>
          </p:nvSpPr>
          <p:spPr>
            <a:xfrm>
              <a:off x="1857" y="3328"/>
              <a:ext cx="15896"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单纯疱疹病毒可分为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I</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Ⅱ</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型两种。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I</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型疱疹病毒主要通过呼吸道、皮肤、黏膜密切接触传播，感染腰部以上部位的皮肤黏膜和器官，如引起口唇黏膜、鼻前庭眼结膜、咽喉部的炎症及疱疹。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Ⅱ</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型疱疹病毒主要存在于女性宫颈、阴道、外阴皮肤及男性阴茎、尿道等处，是引起生殖器发炎和疱疹的罪魁祸首。据统计，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的生殖器疱疹是由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Ⅱ</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型疱疹病毒引起的，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I</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型引起的。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经性器官接触后，潜伏期约为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2~20d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，平均约为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患病部位先有烧灼感，很快在红斑基础上出现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个成群的红色丘疹，伴有瘙痒，丘疹很快变成水泡，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3~5d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后变成脓疱，破溃后形成糜烂或溃疡，自觉疼痛，最后结痂。整个病程可持续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左右。</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发病期间可出现发热、头痛、全身不适、颈项强直、脑膜炎和神经功能不全等症状。</a:t>
              </a:r>
            </a:p>
          </p:txBody>
        </p:sp>
      </p:grpSp>
      <p:sp>
        <p:nvSpPr>
          <p:cNvPr id="4" name="1">
            <a:extLst>
              <a:ext uri="{FF2B5EF4-FFF2-40B4-BE49-F238E27FC236}">
                <a16:creationId xmlns:a16="http://schemas.microsoft.com/office/drawing/2014/main" id="{608B8BA1-C7D7-DDE5-F057-6E120AD92D4A}"/>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spTree>
    <p:extLst>
      <p:ext uri="{BB962C8B-B14F-4D97-AF65-F5344CB8AC3E}">
        <p14:creationId xmlns:p14="http://schemas.microsoft.com/office/powerpoint/2010/main" val="122079545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E0721-0B19-F3D2-D9B9-B8C3735CF81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B713F90-E6F4-AB70-080A-A9538C249783}"/>
              </a:ext>
            </a:extLst>
          </p:cNvPr>
          <p:cNvGrpSpPr/>
          <p:nvPr/>
        </p:nvGrpSpPr>
        <p:grpSpPr>
          <a:xfrm>
            <a:off x="723900" y="1325902"/>
            <a:ext cx="10744200" cy="2887980"/>
            <a:chOff x="1112" y="2325"/>
            <a:chExt cx="16920" cy="4548"/>
          </a:xfrm>
        </p:grpSpPr>
        <p:sp>
          <p:nvSpPr>
            <p:cNvPr id="7" name="直角三角形 6">
              <a:extLst>
                <a:ext uri="{FF2B5EF4-FFF2-40B4-BE49-F238E27FC236}">
                  <a16:creationId xmlns:a16="http://schemas.microsoft.com/office/drawing/2014/main" id="{00E3C0BA-BAFB-0AE0-EA1A-6EAB99DB3578}"/>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15F405FE-B706-4233-DDE3-233FE17E41C3}"/>
                </a:ext>
              </a:extLst>
            </p:cNvPr>
            <p:cNvSpPr/>
            <p:nvPr>
              <p:custDataLst>
                <p:tags r:id="rId7"/>
              </p:custDataLst>
            </p:nvPr>
          </p:nvSpPr>
          <p:spPr>
            <a:xfrm>
              <a:off x="1532" y="2570"/>
              <a:ext cx="16500" cy="430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C4191DD5-A59B-067B-019C-40C748EBCCB5}"/>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生殖器疱疹</a:t>
              </a:r>
            </a:p>
          </p:txBody>
        </p:sp>
        <p:sp>
          <p:nvSpPr>
            <p:cNvPr id="2" name="文本框 1">
              <a:extLst>
                <a:ext uri="{FF2B5EF4-FFF2-40B4-BE49-F238E27FC236}">
                  <a16:creationId xmlns:a16="http://schemas.microsoft.com/office/drawing/2014/main" id="{F76FF765-4B37-C812-629F-9295358604B2}"/>
                </a:ext>
              </a:extLst>
            </p:cNvPr>
            <p:cNvSpPr txBox="1"/>
            <p:nvPr>
              <p:custDataLst>
                <p:tags r:id="rId9"/>
              </p:custDataLst>
            </p:nvPr>
          </p:nvSpPr>
          <p:spPr>
            <a:xfrm>
              <a:off x="1857" y="3321"/>
              <a:ext cx="15923" cy="3340"/>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男性多发于龟头、冠状沟、尿道口、阴茎、阴囊、大臂和臀部等处。女性则多发于阴唇、阴阜、阴蒂、肛周及阴道，对约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患者，单纯疱疹病毒还可同时侵犯宫颈，出现阴道分泌物增多或下腹痛，可并发宫颈和子宫炎。大多数男女病人双腹股沟淋巴结肿大，后期炎症波及尿道、膀胱时，可出现排尿困难、尿痛、尿频、尿潴留等现象。</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此病女性多于男性，症状也较男性严重。</a:t>
              </a:r>
            </a:p>
          </p:txBody>
        </p:sp>
      </p:grpSp>
      <p:sp>
        <p:nvSpPr>
          <p:cNvPr id="4" name="1">
            <a:extLst>
              <a:ext uri="{FF2B5EF4-FFF2-40B4-BE49-F238E27FC236}">
                <a16:creationId xmlns:a16="http://schemas.microsoft.com/office/drawing/2014/main" id="{8448780D-9A00-38BA-D0FF-90C288E81596}"/>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grpSp>
        <p:nvGrpSpPr>
          <p:cNvPr id="3" name="3">
            <a:extLst>
              <a:ext uri="{FF2B5EF4-FFF2-40B4-BE49-F238E27FC236}">
                <a16:creationId xmlns:a16="http://schemas.microsoft.com/office/drawing/2014/main" id="{E6DB8800-4C1A-6AB9-4528-9930C3683AC8}"/>
              </a:ext>
            </a:extLst>
          </p:cNvPr>
          <p:cNvGrpSpPr/>
          <p:nvPr/>
        </p:nvGrpSpPr>
        <p:grpSpPr>
          <a:xfrm>
            <a:off x="723900" y="4369457"/>
            <a:ext cx="10744200" cy="1743075"/>
            <a:chOff x="1112" y="2325"/>
            <a:chExt cx="16920" cy="2745"/>
          </a:xfrm>
        </p:grpSpPr>
        <p:sp>
          <p:nvSpPr>
            <p:cNvPr id="5" name="直角三角形 4">
              <a:extLst>
                <a:ext uri="{FF2B5EF4-FFF2-40B4-BE49-F238E27FC236}">
                  <a16:creationId xmlns:a16="http://schemas.microsoft.com/office/drawing/2014/main" id="{4A46268A-1424-18F1-01BC-8F79758DEE9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9D05105E-0502-93D2-3059-803F64BEE971}"/>
                </a:ext>
              </a:extLst>
            </p:cNvPr>
            <p:cNvSpPr/>
            <p:nvPr>
              <p:custDataLst>
                <p:tags r:id="rId3"/>
              </p:custDataLst>
            </p:nvPr>
          </p:nvSpPr>
          <p:spPr>
            <a:xfrm>
              <a:off x="1532" y="2570"/>
              <a:ext cx="16500" cy="25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06C4715D-BAE4-D8C9-A5C8-94ED928136E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软下疳</a:t>
              </a:r>
            </a:p>
          </p:txBody>
        </p:sp>
        <p:sp>
          <p:nvSpPr>
            <p:cNvPr id="9" name="文本框 8">
              <a:extLst>
                <a:ext uri="{FF2B5EF4-FFF2-40B4-BE49-F238E27FC236}">
                  <a16:creationId xmlns:a16="http://schemas.microsoft.com/office/drawing/2014/main" id="{A31DBBC4-E28D-7FAC-193B-ADB00FE402FA}"/>
                </a:ext>
              </a:extLst>
            </p:cNvPr>
            <p:cNvSpPr txBox="1"/>
            <p:nvPr>
              <p:custDataLst>
                <p:tags r:id="rId5"/>
              </p:custDataLst>
            </p:nvPr>
          </p:nvSpPr>
          <p:spPr>
            <a:xfrm>
              <a:off x="1857" y="3400"/>
              <a:ext cx="15923" cy="137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软下疳是由杜克雷嗜血杆菌感染引起，主要发生于生殖器部位多个痛性溃疡，多伴有腹股沟淋巴结化脓性病变的一种性传播疾病。本病由性交传染，临床上男性多于女性患者，在我国比较少见。</a:t>
              </a:r>
            </a:p>
          </p:txBody>
        </p:sp>
      </p:grpSp>
    </p:spTree>
    <p:extLst>
      <p:ext uri="{BB962C8B-B14F-4D97-AF65-F5344CB8AC3E}">
        <p14:creationId xmlns:p14="http://schemas.microsoft.com/office/powerpoint/2010/main" val="71962515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37552"/>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掌握性与生殖健康知识。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理解在学校开展性与生殖健康教育的意义。</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掌握改善学校性教育的几点建议。</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通过对性与生殖健康知识的学习，有效掌握相关知识，对健康产生积极影响。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养成健康的生活方式，树立正确的性与健康的理念与观念。</a:t>
            </a:r>
          </a:p>
        </p:txBody>
      </p:sp>
    </p:spTree>
  </p:cSld>
  <p:clrMapOvr>
    <a:masterClrMapping/>
  </p:clrMapOvr>
  <p:transition spd="slow" advTm="4000">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6688B-ECD1-9405-AC77-455F5012C163}"/>
            </a:ext>
          </a:extLst>
        </p:cNvPr>
        <p:cNvGrpSpPr/>
        <p:nvPr/>
      </p:nvGrpSpPr>
      <p:grpSpPr>
        <a:xfrm>
          <a:off x="0" y="0"/>
          <a:ext cx="0" cy="0"/>
          <a:chOff x="0" y="0"/>
          <a:chExt cx="0" cy="0"/>
        </a:xfrm>
      </p:grpSpPr>
      <p:sp>
        <p:nvSpPr>
          <p:cNvPr id="4" name="1">
            <a:extLst>
              <a:ext uri="{FF2B5EF4-FFF2-40B4-BE49-F238E27FC236}">
                <a16:creationId xmlns:a16="http://schemas.microsoft.com/office/drawing/2014/main" id="{10809585-2D30-EE8D-E42B-686A126A9598}"/>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grpSp>
        <p:nvGrpSpPr>
          <p:cNvPr id="3" name="3">
            <a:extLst>
              <a:ext uri="{FF2B5EF4-FFF2-40B4-BE49-F238E27FC236}">
                <a16:creationId xmlns:a16="http://schemas.microsoft.com/office/drawing/2014/main" id="{70C00391-5C68-3D0D-39B7-D641A0247827}"/>
              </a:ext>
            </a:extLst>
          </p:cNvPr>
          <p:cNvGrpSpPr/>
          <p:nvPr/>
        </p:nvGrpSpPr>
        <p:grpSpPr>
          <a:xfrm>
            <a:off x="723900" y="1261794"/>
            <a:ext cx="10744200" cy="5029835"/>
            <a:chOff x="1112" y="2325"/>
            <a:chExt cx="16920" cy="7921"/>
          </a:xfrm>
        </p:grpSpPr>
        <p:sp>
          <p:nvSpPr>
            <p:cNvPr id="5" name="直角三角形 4">
              <a:extLst>
                <a:ext uri="{FF2B5EF4-FFF2-40B4-BE49-F238E27FC236}">
                  <a16:creationId xmlns:a16="http://schemas.microsoft.com/office/drawing/2014/main" id="{F8571861-66D5-AE9D-9494-7D2575C3225F}"/>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8B4CD789-FE2A-1008-D876-29D017594C76}"/>
                </a:ext>
              </a:extLst>
            </p:cNvPr>
            <p:cNvSpPr/>
            <p:nvPr>
              <p:custDataLst>
                <p:tags r:id="rId3"/>
              </p:custDataLst>
            </p:nvPr>
          </p:nvSpPr>
          <p:spPr>
            <a:xfrm>
              <a:off x="1532" y="2570"/>
              <a:ext cx="16500" cy="767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1AB1DBE0-70D5-28F0-11D4-A0A818DA1D6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软下疳</a:t>
              </a:r>
            </a:p>
          </p:txBody>
        </p:sp>
        <p:sp>
          <p:nvSpPr>
            <p:cNvPr id="9" name="文本框 8">
              <a:extLst>
                <a:ext uri="{FF2B5EF4-FFF2-40B4-BE49-F238E27FC236}">
                  <a16:creationId xmlns:a16="http://schemas.microsoft.com/office/drawing/2014/main" id="{AA7FA787-0C82-2EC1-01E1-2AC8A6FEB60C}"/>
                </a:ext>
              </a:extLst>
            </p:cNvPr>
            <p:cNvSpPr txBox="1"/>
            <p:nvPr>
              <p:custDataLst>
                <p:tags r:id="rId5"/>
              </p:custDataLst>
            </p:nvPr>
          </p:nvSpPr>
          <p:spPr>
            <a:xfrm>
              <a:off x="1857" y="3543"/>
              <a:ext cx="15923"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杜克雷嗜血杆菌的结构特点</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杜克雷嗜血杆菌又称链锁状杆菌，是一种兼性厌氧性革兰氏阴性菌。其短而细小。呈短棒状，两端较为钝圆，长约为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1.5Hm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，宽约为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0.5Hm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，往往成双平行排列，呈双链状，无鞭毛，不形成芽孢。人是它的储存宿主。其对湿度的敏感性很高，不耐热，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时很快死亡，在干燥下可迅速死亡，但耐寒性较强。</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软下疳绝大多数是通过性接触传播的。在性交过程中，直接接触患者的开放性破损处的分泌物和溃疡的脓汁而感染软下疳，一些病人的伤口虽已愈合，但仍属于带菌者。与其性交同样可以染上此病。</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有时也因消毒隔离不严，接触病人伤口而感染软下疳，但一般性的接触不会传染软下疳。</a:t>
              </a:r>
            </a:p>
          </p:txBody>
        </p:sp>
      </p:grpSp>
    </p:spTree>
    <p:extLst>
      <p:ext uri="{BB962C8B-B14F-4D97-AF65-F5344CB8AC3E}">
        <p14:creationId xmlns:p14="http://schemas.microsoft.com/office/powerpoint/2010/main" val="415977088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F84A1-23C5-80B8-6EE6-78DA84813AAA}"/>
            </a:ext>
          </a:extLst>
        </p:cNvPr>
        <p:cNvGrpSpPr/>
        <p:nvPr/>
      </p:nvGrpSpPr>
      <p:grpSpPr>
        <a:xfrm>
          <a:off x="0" y="0"/>
          <a:ext cx="0" cy="0"/>
          <a:chOff x="0" y="0"/>
          <a:chExt cx="0" cy="0"/>
        </a:xfrm>
      </p:grpSpPr>
      <p:sp>
        <p:nvSpPr>
          <p:cNvPr id="4" name="1">
            <a:extLst>
              <a:ext uri="{FF2B5EF4-FFF2-40B4-BE49-F238E27FC236}">
                <a16:creationId xmlns:a16="http://schemas.microsoft.com/office/drawing/2014/main" id="{A4740FD8-FC82-FD64-B23D-B81DE1E2D14C}"/>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grpSp>
        <p:nvGrpSpPr>
          <p:cNvPr id="3" name="3">
            <a:extLst>
              <a:ext uri="{FF2B5EF4-FFF2-40B4-BE49-F238E27FC236}">
                <a16:creationId xmlns:a16="http://schemas.microsoft.com/office/drawing/2014/main" id="{6D20ABFB-CB9B-9221-70DF-A4C1F4B26938}"/>
              </a:ext>
            </a:extLst>
          </p:cNvPr>
          <p:cNvGrpSpPr/>
          <p:nvPr/>
        </p:nvGrpSpPr>
        <p:grpSpPr>
          <a:xfrm>
            <a:off x="723900" y="1555408"/>
            <a:ext cx="10744200" cy="4334510"/>
            <a:chOff x="1112" y="2325"/>
            <a:chExt cx="16920" cy="6826"/>
          </a:xfrm>
        </p:grpSpPr>
        <p:sp>
          <p:nvSpPr>
            <p:cNvPr id="5" name="直角三角形 4">
              <a:extLst>
                <a:ext uri="{FF2B5EF4-FFF2-40B4-BE49-F238E27FC236}">
                  <a16:creationId xmlns:a16="http://schemas.microsoft.com/office/drawing/2014/main" id="{B75A96D7-FC11-8BFD-2DFD-BE3D65F2BDC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CCA63A14-B2B1-D193-15CF-107EF7226A57}"/>
                </a:ext>
              </a:extLst>
            </p:cNvPr>
            <p:cNvSpPr/>
            <p:nvPr>
              <p:custDataLst>
                <p:tags r:id="rId3"/>
              </p:custDataLst>
            </p:nvPr>
          </p:nvSpPr>
          <p:spPr>
            <a:xfrm>
              <a:off x="1532" y="2570"/>
              <a:ext cx="16500" cy="658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5EB61AED-F609-64EE-3381-760E39AF484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软下疳</a:t>
              </a:r>
            </a:p>
          </p:txBody>
        </p:sp>
        <p:sp>
          <p:nvSpPr>
            <p:cNvPr id="9" name="文本框 8">
              <a:extLst>
                <a:ext uri="{FF2B5EF4-FFF2-40B4-BE49-F238E27FC236}">
                  <a16:creationId xmlns:a16="http://schemas.microsoft.com/office/drawing/2014/main" id="{95E95CD2-9B22-6F41-E483-A3D5568C2566}"/>
                </a:ext>
              </a:extLst>
            </p:cNvPr>
            <p:cNvSpPr txBox="1"/>
            <p:nvPr>
              <p:custDataLst>
                <p:tags r:id="rId5"/>
              </p:custDataLst>
            </p:nvPr>
          </p:nvSpPr>
          <p:spPr>
            <a:xfrm>
              <a:off x="1857" y="3416"/>
              <a:ext cx="15923"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杜克雷嗜血杆菌侵入机体后，潜伏期一般为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1~6d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引起生殖器官的接触部位发生单个或多个疼痛的坏死性溃疡，初发为外生殖器感染部位发生炎症性红斑、丘疹，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后形成脓疱，破溃后形成痛性溃疡，脓疱直径为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，边缘薄而不齐，基底软，有污秽脓性分泌物覆盖，周围有炎性红晕，有触痛。软下疳时初发为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个，可因自身接种而多发。一般溃疡经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周自愈，遗留浅瘢痕。</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软下疳男性多发于包皮、冠状沟、龟头，女性常见于大小阴唇、子宫颈、肛门。发病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周后伴有单侧腹股沟淋巴结肿大疼痛，可化脓破溃，称软下疳性横痃。</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个月才能形成瘢痕自愈。</a:t>
              </a:r>
            </a:p>
          </p:txBody>
        </p:sp>
      </p:grpSp>
    </p:spTree>
    <p:extLst>
      <p:ext uri="{BB962C8B-B14F-4D97-AF65-F5344CB8AC3E}">
        <p14:creationId xmlns:p14="http://schemas.microsoft.com/office/powerpoint/2010/main" val="428732783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D4359-2AFA-21C3-616A-CD66B0F2BEC9}"/>
            </a:ext>
          </a:extLst>
        </p:cNvPr>
        <p:cNvGrpSpPr/>
        <p:nvPr/>
      </p:nvGrpSpPr>
      <p:grpSpPr>
        <a:xfrm>
          <a:off x="0" y="0"/>
          <a:ext cx="0" cy="0"/>
          <a:chOff x="0" y="0"/>
          <a:chExt cx="0" cy="0"/>
        </a:xfrm>
      </p:grpSpPr>
      <p:sp>
        <p:nvSpPr>
          <p:cNvPr id="4" name="1">
            <a:extLst>
              <a:ext uri="{FF2B5EF4-FFF2-40B4-BE49-F238E27FC236}">
                <a16:creationId xmlns:a16="http://schemas.microsoft.com/office/drawing/2014/main" id="{0086714B-B76A-868B-F07C-B177512D3D08}"/>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grpSp>
        <p:nvGrpSpPr>
          <p:cNvPr id="3" name="3">
            <a:extLst>
              <a:ext uri="{FF2B5EF4-FFF2-40B4-BE49-F238E27FC236}">
                <a16:creationId xmlns:a16="http://schemas.microsoft.com/office/drawing/2014/main" id="{7C2315CB-4685-B99F-4A5F-5A6C0491DA3B}"/>
              </a:ext>
            </a:extLst>
          </p:cNvPr>
          <p:cNvGrpSpPr/>
          <p:nvPr/>
        </p:nvGrpSpPr>
        <p:grpSpPr>
          <a:xfrm>
            <a:off x="723900" y="1471519"/>
            <a:ext cx="10744200" cy="4719320"/>
            <a:chOff x="1112" y="2325"/>
            <a:chExt cx="16920" cy="7432"/>
          </a:xfrm>
        </p:grpSpPr>
        <p:sp>
          <p:nvSpPr>
            <p:cNvPr id="5" name="直角三角形 4">
              <a:extLst>
                <a:ext uri="{FF2B5EF4-FFF2-40B4-BE49-F238E27FC236}">
                  <a16:creationId xmlns:a16="http://schemas.microsoft.com/office/drawing/2014/main" id="{543A9594-0767-629F-4084-9AA3193FD5E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CA8C1EEE-F8FE-D5DA-7D3A-C1E196DA657E}"/>
                </a:ext>
              </a:extLst>
            </p:cNvPr>
            <p:cNvSpPr/>
            <p:nvPr>
              <p:custDataLst>
                <p:tags r:id="rId3"/>
              </p:custDataLst>
            </p:nvPr>
          </p:nvSpPr>
          <p:spPr>
            <a:xfrm>
              <a:off x="1532" y="2570"/>
              <a:ext cx="16500" cy="718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6756CBD3-F95A-075B-10CC-2D205B7605F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七</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性病性淋巴肉芽肿</a:t>
              </a:r>
            </a:p>
          </p:txBody>
        </p:sp>
        <p:sp>
          <p:nvSpPr>
            <p:cNvPr id="9" name="文本框 8">
              <a:extLst>
                <a:ext uri="{FF2B5EF4-FFF2-40B4-BE49-F238E27FC236}">
                  <a16:creationId xmlns:a16="http://schemas.microsoft.com/office/drawing/2014/main" id="{2272F91D-9616-FF11-CD85-9DDC680A4B3A}"/>
                </a:ext>
              </a:extLst>
            </p:cNvPr>
            <p:cNvSpPr txBox="1"/>
            <p:nvPr>
              <p:custDataLst>
                <p:tags r:id="rId5"/>
              </p:custDataLst>
            </p:nvPr>
          </p:nvSpPr>
          <p:spPr>
            <a:xfrm>
              <a:off x="1857" y="3543"/>
              <a:ext cx="15923"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性病性淋巴肉芽肿的主要临床表现为生殖器部位出现一过性水疱性损害，局部淋巴结肿大，未经治疗晚期可发生象皮肿和直肠狭窄。对组织的破坏性强。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沙眼衣原体的结构特点</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性病性淋巴肉芽肿的病原体是沙眼衣原体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个血清型中的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L1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L2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L3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三种，与其他血清型相比，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型具有更强的侵袭力。</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性病性淋巴肉芽肿主要通过性接触传播，偶尔经污染或实验意外传播。</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潜伏期。有不洁性交史，潜伏期为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5~21d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Tree>
    <p:extLst>
      <p:ext uri="{BB962C8B-B14F-4D97-AF65-F5344CB8AC3E}">
        <p14:creationId xmlns:p14="http://schemas.microsoft.com/office/powerpoint/2010/main" val="333252474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8AC87-A1ED-CC08-1D5C-68A0A801BB21}"/>
            </a:ext>
          </a:extLst>
        </p:cNvPr>
        <p:cNvGrpSpPr/>
        <p:nvPr/>
      </p:nvGrpSpPr>
      <p:grpSpPr>
        <a:xfrm>
          <a:off x="0" y="0"/>
          <a:ext cx="0" cy="0"/>
          <a:chOff x="0" y="0"/>
          <a:chExt cx="0" cy="0"/>
        </a:xfrm>
      </p:grpSpPr>
      <p:sp>
        <p:nvSpPr>
          <p:cNvPr id="4" name="1">
            <a:extLst>
              <a:ext uri="{FF2B5EF4-FFF2-40B4-BE49-F238E27FC236}">
                <a16:creationId xmlns:a16="http://schemas.microsoft.com/office/drawing/2014/main" id="{2961DF41-F202-7847-D527-8742FD9BA447}"/>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grpSp>
        <p:nvGrpSpPr>
          <p:cNvPr id="3" name="3">
            <a:extLst>
              <a:ext uri="{FF2B5EF4-FFF2-40B4-BE49-F238E27FC236}">
                <a16:creationId xmlns:a16="http://schemas.microsoft.com/office/drawing/2014/main" id="{EB6E85A3-7066-B7D0-F9DF-CA029AC7F11C}"/>
              </a:ext>
            </a:extLst>
          </p:cNvPr>
          <p:cNvGrpSpPr/>
          <p:nvPr/>
        </p:nvGrpSpPr>
        <p:grpSpPr>
          <a:xfrm>
            <a:off x="723900" y="1261794"/>
            <a:ext cx="10744200" cy="4635500"/>
            <a:chOff x="1112" y="2325"/>
            <a:chExt cx="16920" cy="7300"/>
          </a:xfrm>
        </p:grpSpPr>
        <p:sp>
          <p:nvSpPr>
            <p:cNvPr id="5" name="直角三角形 4">
              <a:extLst>
                <a:ext uri="{FF2B5EF4-FFF2-40B4-BE49-F238E27FC236}">
                  <a16:creationId xmlns:a16="http://schemas.microsoft.com/office/drawing/2014/main" id="{A4549BBB-E175-76E0-7B6B-44A4FF830E5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2B92FAC2-72BC-F470-EBA5-D294A1F6B791}"/>
                </a:ext>
              </a:extLst>
            </p:cNvPr>
            <p:cNvSpPr/>
            <p:nvPr>
              <p:custDataLst>
                <p:tags r:id="rId3"/>
              </p:custDataLst>
            </p:nvPr>
          </p:nvSpPr>
          <p:spPr>
            <a:xfrm>
              <a:off x="1532" y="2570"/>
              <a:ext cx="16500" cy="705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6AC3AABA-4341-C5CE-1803-87B041DCD71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七</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性病性淋巴肉芽肿</a:t>
              </a:r>
            </a:p>
          </p:txBody>
        </p:sp>
        <p:sp>
          <p:nvSpPr>
            <p:cNvPr id="9" name="文本框 8">
              <a:extLst>
                <a:ext uri="{FF2B5EF4-FFF2-40B4-BE49-F238E27FC236}">
                  <a16:creationId xmlns:a16="http://schemas.microsoft.com/office/drawing/2014/main" id="{86D3D16A-61C4-7D58-AC35-2E28A4B302FD}"/>
                </a:ext>
              </a:extLst>
            </p:cNvPr>
            <p:cNvSpPr txBox="1"/>
            <p:nvPr>
              <p:custDataLst>
                <p:tags r:id="rId5"/>
              </p:custDataLst>
            </p:nvPr>
          </p:nvSpPr>
          <p:spPr>
            <a:xfrm>
              <a:off x="1820" y="3416"/>
              <a:ext cx="15923"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早期症状。初疮多发生在男性阴茎体、龟头、冠状沟及包皮，女性阴道前庭、小阴唇、阴道口、尿道口周围的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5~6mm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的小水疱、丘疱疹、糜烂、溃疡，常为单个，有时数个，无明显症状，数日不愈，愈后不留瘢痕。</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中期症状。初疮出现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周后，男性腹股沟淋巴结肿大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第四性病性横痃</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疼痛，压痛，粘连，融合，可见“槽沟征”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腹股沟韧带将肿大的淋巴结上下分开，皮肤呈出槽沟状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数周后，淋巴结软化、破溃，排出黄色浆液或血性脓液，形成多发性瘘管，似“喷水壶状”，数月不愈，愈后也会留下瘢痕。女性初疮多发生于阴道下部、向髂及结直肠的淋巴结回流，引起该部位淋巴结炎、直肠炎和直肠周围炎，临床可有便血、腹痛、腹泻、里急后重及腰背疼痛，形成肛周肿胀、瘘管、直肠狭窄及大小阴唇象皮肿等。</a:t>
              </a:r>
            </a:p>
          </p:txBody>
        </p:sp>
      </p:grpSp>
    </p:spTree>
    <p:extLst>
      <p:ext uri="{BB962C8B-B14F-4D97-AF65-F5344CB8AC3E}">
        <p14:creationId xmlns:p14="http://schemas.microsoft.com/office/powerpoint/2010/main" val="42162890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34CAD-59FD-5BC4-095B-C66035F53D94}"/>
            </a:ext>
          </a:extLst>
        </p:cNvPr>
        <p:cNvGrpSpPr/>
        <p:nvPr/>
      </p:nvGrpSpPr>
      <p:grpSpPr>
        <a:xfrm>
          <a:off x="0" y="0"/>
          <a:ext cx="0" cy="0"/>
          <a:chOff x="0" y="0"/>
          <a:chExt cx="0" cy="0"/>
        </a:xfrm>
      </p:grpSpPr>
      <p:sp>
        <p:nvSpPr>
          <p:cNvPr id="4" name="1">
            <a:extLst>
              <a:ext uri="{FF2B5EF4-FFF2-40B4-BE49-F238E27FC236}">
                <a16:creationId xmlns:a16="http://schemas.microsoft.com/office/drawing/2014/main" id="{7F93741D-3E77-D613-A844-C1D88B08FC50}"/>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三、常见性传播疾病的类型</a:t>
            </a:r>
          </a:p>
        </p:txBody>
      </p:sp>
      <p:grpSp>
        <p:nvGrpSpPr>
          <p:cNvPr id="3" name="3">
            <a:extLst>
              <a:ext uri="{FF2B5EF4-FFF2-40B4-BE49-F238E27FC236}">
                <a16:creationId xmlns:a16="http://schemas.microsoft.com/office/drawing/2014/main" id="{CC546C98-3653-740F-C49E-EAE95AD771EF}"/>
              </a:ext>
            </a:extLst>
          </p:cNvPr>
          <p:cNvGrpSpPr/>
          <p:nvPr/>
        </p:nvGrpSpPr>
        <p:grpSpPr>
          <a:xfrm>
            <a:off x="723900" y="1261794"/>
            <a:ext cx="10744200" cy="2588895"/>
            <a:chOff x="1112" y="2325"/>
            <a:chExt cx="16920" cy="4077"/>
          </a:xfrm>
        </p:grpSpPr>
        <p:sp>
          <p:nvSpPr>
            <p:cNvPr id="5" name="直角三角形 4">
              <a:extLst>
                <a:ext uri="{FF2B5EF4-FFF2-40B4-BE49-F238E27FC236}">
                  <a16:creationId xmlns:a16="http://schemas.microsoft.com/office/drawing/2014/main" id="{FB0147A4-E8EA-7655-72E7-6B2BAFA8E1C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813BD141-172C-6C22-736B-F5FC0A04308A}"/>
                </a:ext>
              </a:extLst>
            </p:cNvPr>
            <p:cNvSpPr/>
            <p:nvPr>
              <p:custDataLst>
                <p:tags r:id="rId3"/>
              </p:custDataLst>
            </p:nvPr>
          </p:nvSpPr>
          <p:spPr>
            <a:xfrm>
              <a:off x="1532" y="2570"/>
              <a:ext cx="16500" cy="38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C93745A5-0BAE-EB2D-432B-F1AB3AF1204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七</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性病性淋巴肉芽肿</a:t>
              </a:r>
            </a:p>
          </p:txBody>
        </p:sp>
        <p:sp>
          <p:nvSpPr>
            <p:cNvPr id="9" name="文本框 8">
              <a:extLst>
                <a:ext uri="{FF2B5EF4-FFF2-40B4-BE49-F238E27FC236}">
                  <a16:creationId xmlns:a16="http://schemas.microsoft.com/office/drawing/2014/main" id="{0FCE344C-7EC8-A0C8-01C9-4C191C677D72}"/>
                </a:ext>
              </a:extLst>
            </p:cNvPr>
            <p:cNvSpPr txBox="1"/>
            <p:nvPr>
              <p:custDataLst>
                <p:tags r:id="rId5"/>
              </p:custDataLst>
            </p:nvPr>
          </p:nvSpPr>
          <p:spPr>
            <a:xfrm>
              <a:off x="1820" y="3416"/>
              <a:ext cx="15923" cy="2686"/>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晚期症状。数年或数十年后，长期反复性的腹股沟淋巴管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炎可致阴部象皮肿、直肠狭窄等。</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全身症状。淋巴结肿大化脓期间，可有寒战、高热、关节痛、乏力及肝脾肿大等全身症状，也有皮肤多形红斑、结节性红斑、眼结膜炎、无菌性关节炎、假性脑膜炎等。</a:t>
              </a:r>
            </a:p>
          </p:txBody>
        </p:sp>
      </p:grpSp>
    </p:spTree>
    <p:extLst>
      <p:ext uri="{BB962C8B-B14F-4D97-AF65-F5344CB8AC3E}">
        <p14:creationId xmlns:p14="http://schemas.microsoft.com/office/powerpoint/2010/main" val="257700882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FB825-E471-00BB-38CD-7C687B6E1DC6}"/>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356C9783-C5E3-7519-50B5-15E73806759B}"/>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ECED2CA-F162-FAF3-F081-15DF59F16F3D}"/>
              </a:ext>
            </a:extLst>
          </p:cNvPr>
          <p:cNvSpPr txBox="1"/>
          <p:nvPr>
            <p:custDataLst>
              <p:tags r:id="rId1"/>
            </p:custDataLst>
          </p:nvPr>
        </p:nvSpPr>
        <p:spPr>
          <a:xfrm>
            <a:off x="685101" y="1254859"/>
            <a:ext cx="10821798" cy="5029390"/>
          </a:xfrm>
          <a:prstGeom prst="rect">
            <a:avLst/>
          </a:prstGeom>
          <a:noFill/>
        </p:spPr>
        <p:txBody>
          <a:bodyPr wrap="square" rtlCol="0" anchor="t">
            <a:spAutoFit/>
          </a:bodyPr>
          <a:lstStyle/>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静静同学在月经前会出现经前紧张综合征，这主要是因为卵巢激素水平的失调、脑神经递质异常造成的。</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经前紧张综合征主要会表现为精神的症状，如在月经前易怒、焦虑、抑郁，情绪可能会不稳定，有的女生甚至会表现为周身的疲乏、食欲不振、失眠等。还可能注意力不集中，从而导致学习效率非常低，记忆力也会出现轻微的减退等。</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出现这种情况不要过分的紧张，要调整心理状态，要放松心情，保持充足的睡眠，并且要进行适量的运动，通过心理方面的调节可以缓解经前期紧张综合征。</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很多人认为，中国国情与西方不同，不适合公开谈论性问题。也有人说，我们一代代中国人没受过什么性教育，不也照样结婚生孩子嘛。其实，这个观点是“只知其一，不知其二”的一种表现。过去的时代是性信息封闭的时代，未受性教育也能稀里糊涂地生活，而今天，早已进入性信息开放的时代，孩子们如果不接受全面而系统的性教育，怎么从容应对这些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我们必须尊重客观规律，从青少年的实际出发。进行科学有序的性与健康的教育。</a:t>
            </a:r>
          </a:p>
        </p:txBody>
      </p:sp>
    </p:spTree>
    <p:extLst>
      <p:ext uri="{BB962C8B-B14F-4D97-AF65-F5344CB8AC3E}">
        <p14:creationId xmlns:p14="http://schemas.microsoft.com/office/powerpoint/2010/main" val="2016104533"/>
      </p:ext>
    </p:extLst>
  </p:cSld>
  <p:clrMapOvr>
    <a:masterClrMapping/>
  </p:clrMapOvr>
  <p:transition spd="slow" advTm="400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6D624-91E6-B72E-D0BA-B78AC76EE424}"/>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056CE203-F445-BE5E-A006-2AAB96E3AE56}"/>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5C7F0CCD-4DC0-2B77-B5E1-9BD6143727B7}"/>
              </a:ext>
            </a:extLst>
          </p:cNvPr>
          <p:cNvSpPr txBox="1"/>
          <p:nvPr>
            <p:custDataLst>
              <p:tags r:id="rId1"/>
            </p:custDataLst>
          </p:nvPr>
        </p:nvSpPr>
        <p:spPr>
          <a:xfrm>
            <a:off x="685101" y="1254859"/>
            <a:ext cx="10821798" cy="4613892"/>
          </a:xfrm>
          <a:prstGeom prst="rect">
            <a:avLst/>
          </a:prstGeom>
          <a:noFill/>
        </p:spPr>
        <p:txBody>
          <a:bodyPr wrap="square" rtlCol="0" anchor="t">
            <a:spAutoFit/>
          </a:bodyPr>
          <a:lstStyle/>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年，教育部官网发布了对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关于加强我国中职生群体性健康教育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关于加强我国青少年性健康教育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两个提案的答复。</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教育部在答复中表示，今后将进一步加大工作力度，督促各地按照要求，切实落实学校预防艾滋病教育和性健康教育工作。</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下一步，将进一步加强学校青少年性与生殖健康教育，修订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中小学健康教育指导纲要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深化学校性健康教育供给侧改革，完善课程设置、师资配备、制度保障、评价体系，改进性教育教学方式方法，丰富性健康教育的载体、形式、途径、内容和方式，提高性健康教育教学质量和学生性健康素养。围绕青少年生长发育与青春期保健问题做好科普宣传，探索性健康知识传播新路径，不断加大宣传力度，积极鼓励并要求多形式、多途径和多部门联动开展青少年性与生殖健康科普工作。鼓励相关机构、人员创作相关文章、视频和音频科普作品，充分利用传统媒体和新媒体融合发展趋势，传播更多优秀青少年性健康教育科普作品。</a:t>
            </a:r>
          </a:p>
        </p:txBody>
      </p:sp>
    </p:spTree>
    <p:extLst>
      <p:ext uri="{BB962C8B-B14F-4D97-AF65-F5344CB8AC3E}">
        <p14:creationId xmlns:p14="http://schemas.microsoft.com/office/powerpoint/2010/main" val="944994310"/>
      </p:ext>
    </p:extLst>
  </p:cSld>
  <p:clrMapOvr>
    <a:masterClrMapping/>
  </p:clrMapOvr>
  <p:transition spd="slow" advTm="400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E75B0-6C03-E2E6-5274-AABA75949211}"/>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7886BE9F-EA7A-AE3C-C8AF-A8EFAD44360F}"/>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E7744C5-7A10-3340-448F-5D149403F335}"/>
              </a:ext>
            </a:extLst>
          </p:cNvPr>
          <p:cNvSpPr txBox="1"/>
          <p:nvPr>
            <p:custDataLst>
              <p:tags r:id="rId1"/>
            </p:custDataLst>
          </p:nvPr>
        </p:nvSpPr>
        <p:spPr>
          <a:xfrm>
            <a:off x="944373" y="1422638"/>
            <a:ext cx="5598253" cy="4613892"/>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教育部在答复中还提到，对中职生群体进行性健康教育是实施素质教育、促进中职生群体全面发展的一项重要工作。教育部对此十分重视，采取了一系列措施推进包括性健康教育在内的学校健康教育工作。例如，制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中职生预防艾滋病专题教育大纲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中小学健康教育指导纲要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等政策文件，结合学校预防艾滋病教育对中职生的性健康教育提出了要求；以预防艾滋病教育为重点，推进性健康教育在内的学校健康教育工作落实；在中小学“体育与健康”“生物”等课程中落实相关预防艾滋病教育与性教育内容；多次组织开展专项调研、评估，等等。</a:t>
            </a:r>
          </a:p>
        </p:txBody>
      </p:sp>
      <p:pic>
        <p:nvPicPr>
          <p:cNvPr id="2" name="图片 1">
            <a:extLst>
              <a:ext uri="{FF2B5EF4-FFF2-40B4-BE49-F238E27FC236}">
                <a16:creationId xmlns:a16="http://schemas.microsoft.com/office/drawing/2014/main" id="{9BDF06F2-898B-D748-CB80-C681355CC45B}"/>
              </a:ext>
            </a:extLst>
          </p:cNvPr>
          <p:cNvPicPr>
            <a:picLocks noChangeAspect="1"/>
          </p:cNvPicPr>
          <p:nvPr/>
        </p:nvPicPr>
        <p:blipFill rotWithShape="1">
          <a:blip r:embed="rId3"/>
          <a:srcRect b="31775"/>
          <a:stretch/>
        </p:blipFill>
        <p:spPr>
          <a:xfrm>
            <a:off x="6732777" y="1422638"/>
            <a:ext cx="4514850" cy="4613892"/>
          </a:xfrm>
          <a:prstGeom prst="rect">
            <a:avLst/>
          </a:prstGeom>
        </p:spPr>
      </p:pic>
    </p:spTree>
    <p:extLst>
      <p:ext uri="{BB962C8B-B14F-4D97-AF65-F5344CB8AC3E}">
        <p14:creationId xmlns:p14="http://schemas.microsoft.com/office/powerpoint/2010/main" val="2264134871"/>
      </p:ext>
    </p:extLst>
  </p:cSld>
  <p:clrMapOvr>
    <a:masterClrMapping/>
  </p:clrMapOvr>
  <p:transition spd="slow" advTm="4000">
    <p:wipe/>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b97c3e3-efcd-4358-8133-4e011551e47b"/>
  <p:tag name="COMMONDATA" val="eyJoZGlkIjoiZjAxMTJhOTdhYmExNjczZmFmMDgzNzk2N2NkOGE2YTMifQ=="/>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364,&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TotalTime>
  <Words>10592</Words>
  <Application>Microsoft Office PowerPoint</Application>
  <PresentationFormat>宽屏</PresentationFormat>
  <Paragraphs>411</Paragraphs>
  <Slides>64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64</vt:i4>
      </vt:variant>
    </vt:vector>
  </HeadingPairs>
  <TitlesOfParts>
    <vt:vector size="69" baseType="lpstr">
      <vt:lpstr>阿里巴巴普惠体</vt:lpstr>
      <vt:lpstr>汉仪雅酷黑 75W</vt:lpstr>
      <vt:lpstr>微软雅黑</vt:lpstr>
      <vt:lpstr>Arial</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subject>素材来源网站当图网-www.99ppt.com</dc:subject>
  <dc:creator>素材来源网站当图网-www.99ppt.com</dc:creator>
  <dc:description>素材来源网站当图网-www.99ppt.com</dc:description>
  <cp:lastModifiedBy>5832</cp:lastModifiedBy>
  <cp:revision>46</cp:revision>
  <dcterms:created xsi:type="dcterms:W3CDTF">2023-06-11T01:08:00Z</dcterms:created>
  <dcterms:modified xsi:type="dcterms:W3CDTF">2024-02-27T08:28:06Z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15686C1B4F9F4ACCB07E464B7878EA8D_12</vt:lpwstr>
  </property>
  <property fmtid="{A09F084E-AD41-489F-8076-AA5BE3082BCA}" pid="100">
    <vt:ui4>5</vt:ui4>
  </property>
  <property fmtid="{64440492-4C8B-11D1-8B70-080036B11A03}" pid="11">
    <vt:lpwstr>素材来源网站当图网-www.99ppt.com</vt:lpwstr>
  </property>
</Properties>
</file>